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99" r:id="rId12"/>
    <p:sldId id="267" r:id="rId13"/>
    <p:sldId id="300" r:id="rId14"/>
    <p:sldId id="301" r:id="rId15"/>
    <p:sldId id="302" r:id="rId16"/>
    <p:sldId id="268" r:id="rId17"/>
    <p:sldId id="303" r:id="rId18"/>
    <p:sldId id="304" r:id="rId19"/>
    <p:sldId id="305" r:id="rId20"/>
    <p:sldId id="306" r:id="rId21"/>
    <p:sldId id="307" r:id="rId22"/>
    <p:sldId id="279" r:id="rId23"/>
    <p:sldId id="280" r:id="rId24"/>
    <p:sldId id="308" r:id="rId25"/>
    <p:sldId id="281" r:id="rId26"/>
    <p:sldId id="309" r:id="rId27"/>
    <p:sldId id="282" r:id="rId28"/>
    <p:sldId id="310" r:id="rId29"/>
    <p:sldId id="283" r:id="rId30"/>
    <p:sldId id="314" r:id="rId31"/>
    <p:sldId id="311" r:id="rId32"/>
    <p:sldId id="284" r:id="rId33"/>
    <p:sldId id="312" r:id="rId34"/>
    <p:sldId id="313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4" r:id="rId43"/>
    <p:sldId id="295" r:id="rId44"/>
    <p:sldId id="296" r:id="rId45"/>
    <p:sldId id="297" r:id="rId46"/>
    <p:sldId id="298" r:id="rId4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EC4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90" autoAdjust="0"/>
    <p:restoredTop sz="94625" autoAdjust="0"/>
  </p:normalViewPr>
  <p:slideViewPr>
    <p:cSldViewPr>
      <p:cViewPr varScale="1">
        <p:scale>
          <a:sx n="89" d="100"/>
          <a:sy n="89" d="100"/>
        </p:scale>
        <p:origin x="1410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2017-08-14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2247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439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223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8836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962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7276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2652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930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453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6033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822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6097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7530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3267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3430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0279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2755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6827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635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4583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3604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692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3611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5258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4951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10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1187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2331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2036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5680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8463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9216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399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6133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9230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7023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4037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5080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9695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5919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924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392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863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247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790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030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3CF3B71A-966A-471E-8596-7D1D6A8996FF}" type="datetime1">
              <a:rPr lang="ko-KR" altLang="en-US" smtClean="0"/>
              <a:t>2017-08-14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fld id="{AD64A7B2-A2B0-4C9D-895B-FE1D68BE16F8}" type="datetime1">
              <a:rPr lang="ko-KR" altLang="en-US" smtClean="0"/>
              <a:t>2017-08-14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B31271CA-DFBA-4144-9186-0BE3AC6EE4B1}" type="datetime1">
              <a:rPr lang="ko-KR" altLang="en-US" smtClean="0"/>
              <a:t>2017-08-14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F87F4F71-3D90-4F92-8CFE-D11B433509C0}" type="datetime1">
              <a:rPr lang="ko-KR" altLang="en-US" smtClean="0"/>
              <a:t>2017-08-14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D200F4F1-024E-465C-B59D-A4FFBC6118A5}" type="datetime1">
              <a:rPr lang="ko-KR" altLang="en-US" smtClean="0"/>
              <a:t>2017-08-14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649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700808"/>
            <a:ext cx="5940152" cy="43952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Custom </a:t>
            </a:r>
            <a:r>
              <a:rPr lang="ko-KR" altLang="en-US" dirty="0"/>
              <a:t>타입으로 설치</a:t>
            </a:r>
          </a:p>
        </p:txBody>
      </p:sp>
      <p:sp>
        <p:nvSpPr>
          <p:cNvPr id="5" name="타원 4"/>
          <p:cNvSpPr/>
          <p:nvPr/>
        </p:nvSpPr>
        <p:spPr>
          <a:xfrm>
            <a:off x="3093280" y="4797152"/>
            <a:ext cx="792088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109504" y="4581128"/>
            <a:ext cx="2853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실습용 설치를 위해 </a:t>
            </a:r>
            <a:r>
              <a:rPr lang="en-US" altLang="ko-KR" sz="1400" dirty="0"/>
              <a:t>Custom </a:t>
            </a:r>
            <a:r>
              <a:rPr lang="ko-KR" altLang="en-US" sz="1400" dirty="0"/>
              <a:t>선택</a:t>
            </a:r>
          </a:p>
        </p:txBody>
      </p:sp>
      <p:cxnSp>
        <p:nvCxnSpPr>
          <p:cNvPr id="8" name="구부러진 연결선 7"/>
          <p:cNvCxnSpPr>
            <a:stCxn id="6" idx="1"/>
            <a:endCxn id="5" idx="6"/>
          </p:cNvCxnSpPr>
          <p:nvPr/>
        </p:nvCxnSpPr>
        <p:spPr>
          <a:xfrm rot="10800000" flipV="1">
            <a:off x="3885368" y="4735016"/>
            <a:ext cx="1224136" cy="20615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862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 항목 선택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556792"/>
            <a:ext cx="6480720" cy="47952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타원 5"/>
          <p:cNvSpPr/>
          <p:nvPr/>
        </p:nvSpPr>
        <p:spPr>
          <a:xfrm>
            <a:off x="5020927" y="3011178"/>
            <a:ext cx="2054474" cy="8217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042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84784"/>
            <a:ext cx="6518349" cy="48231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MySQL </a:t>
            </a:r>
            <a:r>
              <a:rPr lang="ko-KR" altLang="en-US" dirty="0"/>
              <a:t>서버 설정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818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서버의 루트 계정 암호 설정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12776"/>
            <a:ext cx="6811889" cy="5040312"/>
          </a:xfrm>
          <a:ln>
            <a:solidFill>
              <a:schemeClr val="accent1"/>
            </a:solidFill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0021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서버를 윈도우 서비스로 등록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484784"/>
            <a:ext cx="6300192" cy="46616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타원 5"/>
          <p:cNvSpPr/>
          <p:nvPr/>
        </p:nvSpPr>
        <p:spPr>
          <a:xfrm>
            <a:off x="3347864" y="2924944"/>
            <a:ext cx="2054474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719687" y="3275111"/>
            <a:ext cx="2630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수동으로 서버 시작시킴</a:t>
            </a:r>
          </a:p>
        </p:txBody>
      </p:sp>
      <p:cxnSp>
        <p:nvCxnSpPr>
          <p:cNvPr id="8" name="구부러진 연결선 7"/>
          <p:cNvCxnSpPr>
            <a:stCxn id="7" idx="1"/>
          </p:cNvCxnSpPr>
          <p:nvPr/>
        </p:nvCxnSpPr>
        <p:spPr>
          <a:xfrm rot="10800000">
            <a:off x="5402341" y="3212976"/>
            <a:ext cx="317347" cy="21602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368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설정 적용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12776"/>
            <a:ext cx="6811889" cy="5040312"/>
          </a:xfrm>
          <a:ln>
            <a:solidFill>
              <a:schemeClr val="accent1"/>
            </a:solidFill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6075563" y="6008037"/>
            <a:ext cx="1029827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789966" y="5350092"/>
            <a:ext cx="2630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Execute </a:t>
            </a:r>
            <a:r>
              <a:rPr lang="ko-KR" altLang="en-US" sz="1400" dirty="0"/>
              <a:t>클릭하여 설정 적용</a:t>
            </a:r>
          </a:p>
        </p:txBody>
      </p:sp>
      <p:cxnSp>
        <p:nvCxnSpPr>
          <p:cNvPr id="8" name="구부러진 연결선 7"/>
          <p:cNvCxnSpPr/>
          <p:nvPr/>
        </p:nvCxnSpPr>
        <p:spPr>
          <a:xfrm rot="10800000" flipV="1">
            <a:off x="6588224" y="5657869"/>
            <a:ext cx="517168" cy="35016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308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 완료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556792"/>
            <a:ext cx="6518350" cy="482311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39416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dirty="0">
                <a:solidFill>
                  <a:schemeClr val="tx1"/>
                </a:solidFill>
              </a:rPr>
              <a:t>MySQL Workbench</a:t>
            </a:r>
            <a:r>
              <a:rPr lang="ko-KR" altLang="en-US" sz="3200" dirty="0">
                <a:solidFill>
                  <a:schemeClr val="tx1"/>
                </a:solidFill>
              </a:rPr>
              <a:t>를 이용한 </a:t>
            </a:r>
            <a:br>
              <a:rPr lang="en-US" altLang="ko-KR" sz="3200" dirty="0">
                <a:solidFill>
                  <a:schemeClr val="tx1"/>
                </a:solidFill>
              </a:rPr>
            </a:br>
            <a:r>
              <a:rPr lang="ko-KR" altLang="en-US" sz="3200" dirty="0">
                <a:solidFill>
                  <a:schemeClr val="tx1"/>
                </a:solidFill>
              </a:rPr>
              <a:t>데이터베이스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4395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서버 실행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서버를 윈도우 서비스로 설정하고</a:t>
            </a:r>
            <a:r>
              <a:rPr lang="en-US" altLang="ko-KR" dirty="0"/>
              <a:t>, '</a:t>
            </a:r>
            <a:r>
              <a:rPr lang="ko-KR" altLang="en-US" dirty="0"/>
              <a:t>수동으로 시작</a:t>
            </a:r>
            <a:r>
              <a:rPr lang="en-US" altLang="ko-KR" dirty="0"/>
              <a:t>'</a:t>
            </a:r>
            <a:r>
              <a:rPr lang="ko-KR" altLang="en-US" dirty="0"/>
              <a:t>시키도록 지정하였기 때문에</a:t>
            </a:r>
            <a:r>
              <a:rPr lang="en-US" altLang="ko-KR" dirty="0"/>
              <a:t>, MySQL </a:t>
            </a:r>
            <a:r>
              <a:rPr lang="ko-KR" altLang="en-US" dirty="0"/>
              <a:t>서버가 실행되게 하려면 작업 관리자에서 서비스를 시작시켜야 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780928"/>
            <a:ext cx="5904656" cy="35847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타원 7"/>
          <p:cNvSpPr/>
          <p:nvPr/>
        </p:nvSpPr>
        <p:spPr>
          <a:xfrm>
            <a:off x="1187624" y="4365104"/>
            <a:ext cx="5184576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714488" y="5968438"/>
            <a:ext cx="2630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latin typeface="YDVYMjOStd12"/>
              </a:rPr>
              <a:t>실행 중</a:t>
            </a:r>
            <a:r>
              <a:rPr lang="en-US" altLang="ko-KR" sz="1200" dirty="0"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latin typeface="YDVYMjOStd12"/>
              </a:rPr>
              <a:t>으로 바꾸어 </a:t>
            </a:r>
            <a:r>
              <a:rPr lang="en-US" altLang="ko-KR" sz="1200" dirty="0">
                <a:latin typeface="Consolas" panose="020B0609020204030204" pitchFamily="49" charset="0"/>
              </a:rPr>
              <a:t>MySQL </a:t>
            </a:r>
            <a:r>
              <a:rPr lang="ko-KR" altLang="en-US" sz="1400" dirty="0">
                <a:latin typeface="YDVYMjOStd12"/>
              </a:rPr>
              <a:t>서버의 서비스 시작 시킴</a:t>
            </a:r>
            <a:endParaRPr lang="ko-KR" altLang="en-US" sz="1400" dirty="0"/>
          </a:p>
        </p:txBody>
      </p:sp>
      <p:cxnSp>
        <p:nvCxnSpPr>
          <p:cNvPr id="12" name="구부러진 연결선 11"/>
          <p:cNvCxnSpPr>
            <a:endCxn id="8" idx="6"/>
          </p:cNvCxnSpPr>
          <p:nvPr/>
        </p:nvCxnSpPr>
        <p:spPr>
          <a:xfrm rot="16200000" flipV="1">
            <a:off x="6033245" y="4956087"/>
            <a:ext cx="1335622" cy="65771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031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 접속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MySQL Workbench</a:t>
            </a:r>
            <a:r>
              <a:rPr lang="ko-KR" altLang="en-US" dirty="0"/>
              <a:t>의 실행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204864"/>
            <a:ext cx="6588224" cy="34661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타원 5"/>
          <p:cNvSpPr/>
          <p:nvPr/>
        </p:nvSpPr>
        <p:spPr>
          <a:xfrm>
            <a:off x="1691680" y="3068960"/>
            <a:ext cx="1224136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83333" y="4631639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Consolas" panose="020B0609020204030204" pitchFamily="49" charset="0"/>
              </a:rPr>
              <a:t>클릭하여 접속</a:t>
            </a:r>
            <a:endParaRPr lang="ko-KR" altLang="en-US" sz="1400" dirty="0"/>
          </a:p>
        </p:txBody>
      </p:sp>
      <p:cxnSp>
        <p:nvCxnSpPr>
          <p:cNvPr id="8" name="구부러진 연결선 7"/>
          <p:cNvCxnSpPr>
            <a:stCxn id="7" idx="0"/>
            <a:endCxn id="6" idx="6"/>
          </p:cNvCxnSpPr>
          <p:nvPr/>
        </p:nvCxnSpPr>
        <p:spPr>
          <a:xfrm rot="16200000" flipV="1">
            <a:off x="2622292" y="3614513"/>
            <a:ext cx="1310651" cy="723601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098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데이터베이스의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/>
              <a:t>데이터베이스 </a:t>
            </a:r>
            <a:endParaRPr lang="en-US" altLang="ko-KR" dirty="0"/>
          </a:p>
          <a:p>
            <a:pPr lvl="1"/>
            <a:r>
              <a:rPr lang="ko-KR" altLang="en-US" dirty="0"/>
              <a:t>여러 응용 시스템들의 통합된 정보들을 저장하여 운영할 수 있는 공용 데이터들의 집합</a:t>
            </a:r>
            <a:endParaRPr lang="en-US" altLang="ko-KR" dirty="0"/>
          </a:p>
          <a:p>
            <a:pPr lvl="1"/>
            <a:r>
              <a:rPr lang="ko-KR" altLang="en-US" dirty="0"/>
              <a:t>데이터의 저장</a:t>
            </a:r>
            <a:r>
              <a:rPr lang="en-US" altLang="ko-KR" dirty="0"/>
              <a:t>, </a:t>
            </a:r>
            <a:r>
              <a:rPr lang="ko-KR" altLang="en-US" dirty="0"/>
              <a:t>검색</a:t>
            </a:r>
            <a:r>
              <a:rPr lang="en-US" altLang="ko-KR" dirty="0"/>
              <a:t>, </a:t>
            </a:r>
            <a:r>
              <a:rPr lang="ko-KR" altLang="en-US" dirty="0"/>
              <a:t>갱신을 효율적으로 수행할 수 있도록 데이터를 고도로 조직화하여 저장</a:t>
            </a:r>
            <a:endParaRPr lang="en-US" altLang="ko-KR" dirty="0"/>
          </a:p>
          <a:p>
            <a:r>
              <a:rPr lang="en-US" altLang="ko-KR" dirty="0"/>
              <a:t>DBMS</a:t>
            </a:r>
          </a:p>
          <a:p>
            <a:pPr lvl="1"/>
            <a:r>
              <a:rPr lang="ko-KR" altLang="en-US" dirty="0"/>
              <a:t>데이터베이스 관리 시스템</a:t>
            </a:r>
            <a:r>
              <a:rPr lang="en-US" altLang="ko-KR" dirty="0"/>
              <a:t>(</a:t>
            </a:r>
            <a:r>
              <a:rPr lang="en-US" altLang="ko-KR" dirty="0" err="1"/>
              <a:t>DataBase</a:t>
            </a:r>
            <a:r>
              <a:rPr lang="en-US" altLang="ko-KR" dirty="0"/>
              <a:t> Management System)</a:t>
            </a:r>
          </a:p>
          <a:p>
            <a:pPr lvl="2"/>
            <a:r>
              <a:rPr lang="ko-KR" altLang="en-US" dirty="0" err="1"/>
              <a:t>오라클</a:t>
            </a:r>
            <a:r>
              <a:rPr lang="en-US" altLang="ko-KR" dirty="0"/>
              <a:t>(Oracle), </a:t>
            </a:r>
            <a:r>
              <a:rPr lang="ko-KR" altLang="en-US" dirty="0"/>
              <a:t>마이크로소프트의 </a:t>
            </a:r>
            <a:r>
              <a:rPr lang="en-US" altLang="ko-KR" dirty="0"/>
              <a:t>SQL Server, </a:t>
            </a:r>
            <a:r>
              <a:rPr lang="en-US" altLang="ko-KR" dirty="0" err="1"/>
              <a:t>MySQL</a:t>
            </a:r>
            <a:r>
              <a:rPr lang="en-US" altLang="ko-KR" dirty="0"/>
              <a:t>, IBM</a:t>
            </a:r>
            <a:r>
              <a:rPr lang="ko-KR" altLang="en-US" dirty="0"/>
              <a:t>의 </a:t>
            </a:r>
            <a:r>
              <a:rPr lang="en-US" altLang="ko-KR" dirty="0"/>
              <a:t>DB2 </a:t>
            </a:r>
            <a:r>
              <a:rPr lang="ko-KR" altLang="en-US" dirty="0"/>
              <a:t>등</a:t>
            </a:r>
            <a:endParaRPr lang="en-US" altLang="ko-KR" dirty="0"/>
          </a:p>
          <a:p>
            <a:r>
              <a:rPr lang="ko-KR" altLang="en-US" dirty="0"/>
              <a:t>데이터베이스 종류</a:t>
            </a:r>
            <a:endParaRPr lang="en-US" altLang="ko-KR" dirty="0"/>
          </a:p>
          <a:p>
            <a:pPr lvl="1"/>
            <a:r>
              <a:rPr lang="ko-KR" altLang="en-US" dirty="0" err="1"/>
              <a:t>관계형</a:t>
            </a:r>
            <a:r>
              <a:rPr lang="ko-KR" altLang="en-US" dirty="0"/>
              <a:t> 데이터베이스</a:t>
            </a:r>
            <a:endParaRPr lang="en-US" altLang="ko-KR" dirty="0"/>
          </a:p>
          <a:p>
            <a:pPr lvl="2"/>
            <a:r>
              <a:rPr lang="ko-KR" altLang="en-US" dirty="0"/>
              <a:t>키</a:t>
            </a:r>
            <a:r>
              <a:rPr lang="en-US" altLang="ko-KR" dirty="0"/>
              <a:t>(key)</a:t>
            </a:r>
            <a:r>
              <a:rPr lang="ko-KR" altLang="en-US" dirty="0"/>
              <a:t>와 값</a:t>
            </a:r>
            <a:r>
              <a:rPr lang="en-US" altLang="ko-KR" dirty="0"/>
              <a:t>(value)</a:t>
            </a:r>
            <a:r>
              <a:rPr lang="ko-KR" altLang="en-US" dirty="0"/>
              <a:t>들의 관계를 테이블로 표현한 데이터베이스 모델</a:t>
            </a:r>
            <a:endParaRPr lang="en-US" altLang="ko-KR" dirty="0"/>
          </a:p>
          <a:p>
            <a:pPr lvl="2"/>
            <a:r>
              <a:rPr lang="ko-KR" altLang="en-US" dirty="0"/>
              <a:t>키는</a:t>
            </a:r>
            <a:r>
              <a:rPr lang="en-US" altLang="ko-KR" dirty="0"/>
              <a:t> </a:t>
            </a:r>
            <a:r>
              <a:rPr lang="ko-KR" altLang="en-US" dirty="0"/>
              <a:t>테이블의 열</a:t>
            </a:r>
            <a:r>
              <a:rPr lang="en-US" altLang="ko-KR" dirty="0"/>
              <a:t>(column)</a:t>
            </a:r>
            <a:r>
              <a:rPr lang="ko-KR" altLang="en-US" dirty="0"/>
              <a:t>이 되며 테이블의 행</a:t>
            </a:r>
            <a:r>
              <a:rPr lang="en-US" altLang="ko-KR" dirty="0"/>
              <a:t>(row)</a:t>
            </a:r>
            <a:r>
              <a:rPr lang="ko-KR" altLang="en-US" dirty="0"/>
              <a:t>은 하나의 레코드</a:t>
            </a:r>
            <a:r>
              <a:rPr lang="en-US" altLang="ko-KR" dirty="0"/>
              <a:t>(record)</a:t>
            </a:r>
            <a:r>
              <a:rPr lang="ko-KR" altLang="en-US" dirty="0"/>
              <a:t>를 표현</a:t>
            </a:r>
            <a:endParaRPr lang="en-US" altLang="ko-KR" dirty="0"/>
          </a:p>
          <a:p>
            <a:pPr lvl="2"/>
            <a:r>
              <a:rPr lang="ko-KR" altLang="en-US" dirty="0"/>
              <a:t>현재 사용되는 대부분의 데이터베이스는 </a:t>
            </a:r>
            <a:r>
              <a:rPr lang="ko-KR" altLang="en-US" dirty="0" err="1"/>
              <a:t>관계형</a:t>
            </a:r>
            <a:r>
              <a:rPr lang="ko-KR" altLang="en-US" dirty="0"/>
              <a:t> 데이터베이스 </a:t>
            </a:r>
            <a:endParaRPr lang="en-US" altLang="ko-KR" dirty="0"/>
          </a:p>
          <a:p>
            <a:pPr lvl="1"/>
            <a:r>
              <a:rPr lang="ko-KR" altLang="en-US" dirty="0"/>
              <a:t>객체 지향 데이터베이스</a:t>
            </a:r>
            <a:endParaRPr lang="en-US" altLang="ko-KR" dirty="0"/>
          </a:p>
          <a:p>
            <a:pPr lvl="2"/>
            <a:r>
              <a:rPr lang="ko-KR" altLang="en-US" dirty="0"/>
              <a:t>객체 지향 프로그래밍에 쓰이는 것으로</a:t>
            </a:r>
            <a:r>
              <a:rPr lang="en-US" altLang="ko-KR" dirty="0"/>
              <a:t>, </a:t>
            </a:r>
            <a:r>
              <a:rPr lang="ko-KR" altLang="en-US" dirty="0"/>
              <a:t>정보를 객체의 형태로 표현하는 데이터베이스 모델</a:t>
            </a:r>
            <a:endParaRPr lang="en-US" altLang="ko-KR" dirty="0"/>
          </a:p>
          <a:p>
            <a:pPr lvl="2"/>
            <a:r>
              <a:rPr lang="ko-KR" altLang="en-US" dirty="0"/>
              <a:t>오브젝트 데이터베이스</a:t>
            </a:r>
            <a:r>
              <a:rPr lang="en-US" altLang="ko-KR" dirty="0"/>
              <a:t>(object database)</a:t>
            </a:r>
            <a:r>
              <a:rPr lang="ko-KR" altLang="en-US" dirty="0"/>
              <a:t>라고도 부른다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178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스키마 생성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1712456"/>
            <a:ext cx="8153400" cy="4298275"/>
          </a:xfrm>
          <a:ln>
            <a:solidFill>
              <a:schemeClr val="accent1"/>
            </a:solidFill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1312547" y="2132856"/>
            <a:ext cx="36004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9792" y="1329120"/>
            <a:ext cx="21638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Consolas" panose="020B0609020204030204" pitchFamily="49" charset="0"/>
              </a:rPr>
              <a:t>클릭하여 스키마 생성</a:t>
            </a:r>
            <a:endParaRPr lang="ko-KR" altLang="en-US" sz="1400" dirty="0"/>
          </a:p>
        </p:txBody>
      </p:sp>
      <p:cxnSp>
        <p:nvCxnSpPr>
          <p:cNvPr id="8" name="구부러진 연결선 7"/>
          <p:cNvCxnSpPr>
            <a:stCxn id="7" idx="1"/>
            <a:endCxn id="6" idx="6"/>
          </p:cNvCxnSpPr>
          <p:nvPr/>
        </p:nvCxnSpPr>
        <p:spPr>
          <a:xfrm rot="10800000" flipV="1">
            <a:off x="1672588" y="1467620"/>
            <a:ext cx="1027205" cy="88126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3131840" y="2492896"/>
            <a:ext cx="648072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131840" y="2996952"/>
            <a:ext cx="108012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411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스키마 생성 화면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1712456"/>
            <a:ext cx="8153400" cy="4298275"/>
          </a:xfrm>
          <a:ln>
            <a:solidFill>
              <a:schemeClr val="accent1"/>
            </a:solidFill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646637" y="2852936"/>
            <a:ext cx="108012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012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테이블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데이터 저장을 위해 테이블을 생성</a:t>
            </a:r>
            <a:endParaRPr lang="en-US" altLang="ko-KR" dirty="0"/>
          </a:p>
          <a:p>
            <a:r>
              <a:rPr lang="ko-KR" altLang="en-US" dirty="0"/>
              <a:t>다음과 같은 구조의 </a:t>
            </a:r>
            <a:r>
              <a:rPr lang="en-US" altLang="ko-KR" dirty="0"/>
              <a:t>student </a:t>
            </a:r>
            <a:r>
              <a:rPr lang="ko-KR" altLang="en-US" dirty="0"/>
              <a:t>테이블 생성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name</a:t>
            </a:r>
            <a:r>
              <a:rPr lang="ko-KR" altLang="en-US" dirty="0"/>
              <a:t>은 </a:t>
            </a:r>
            <a:r>
              <a:rPr lang="en-US" altLang="ko-KR" dirty="0" err="1"/>
              <a:t>varchar</a:t>
            </a:r>
            <a:r>
              <a:rPr lang="en-US" altLang="ko-KR" dirty="0"/>
              <a:t> </a:t>
            </a:r>
            <a:r>
              <a:rPr lang="ko-KR" altLang="en-US" dirty="0"/>
              <a:t>타입으로 </a:t>
            </a:r>
            <a:r>
              <a:rPr lang="en-US" altLang="ko-KR" dirty="0"/>
              <a:t>10</a:t>
            </a:r>
            <a:r>
              <a:rPr lang="ko-KR" altLang="en-US" dirty="0"/>
              <a:t>자</a:t>
            </a:r>
            <a:endParaRPr lang="en-US" altLang="ko-KR" dirty="0"/>
          </a:p>
          <a:p>
            <a:pPr lvl="1"/>
            <a:r>
              <a:rPr lang="en-US" altLang="ko-KR" dirty="0"/>
              <a:t>dept</a:t>
            </a:r>
            <a:r>
              <a:rPr lang="ko-KR" altLang="en-US" dirty="0"/>
              <a:t>는 </a:t>
            </a:r>
            <a:r>
              <a:rPr lang="en-US" altLang="ko-KR" dirty="0" err="1"/>
              <a:t>varchar</a:t>
            </a:r>
            <a:r>
              <a:rPr lang="en-US" altLang="ko-KR" dirty="0"/>
              <a:t> </a:t>
            </a:r>
            <a:r>
              <a:rPr lang="ko-KR" altLang="en-US" dirty="0"/>
              <a:t>타입으로 </a:t>
            </a:r>
            <a:r>
              <a:rPr lang="en-US" altLang="ko-KR" dirty="0"/>
              <a:t>20</a:t>
            </a:r>
            <a:r>
              <a:rPr lang="ko-KR" altLang="en-US" dirty="0"/>
              <a:t>자</a:t>
            </a:r>
            <a:endParaRPr lang="en-US" altLang="ko-KR" dirty="0"/>
          </a:p>
          <a:p>
            <a:pPr lvl="1"/>
            <a:r>
              <a:rPr lang="en-US" altLang="ko-KR" dirty="0"/>
              <a:t>id</a:t>
            </a:r>
            <a:r>
              <a:rPr lang="ko-KR" altLang="en-US" dirty="0"/>
              <a:t>은 </a:t>
            </a:r>
            <a:r>
              <a:rPr lang="en-US" altLang="ko-KR" dirty="0"/>
              <a:t>char </a:t>
            </a:r>
            <a:r>
              <a:rPr lang="ko-KR" altLang="en-US" dirty="0"/>
              <a:t>타입으로 </a:t>
            </a:r>
            <a:r>
              <a:rPr lang="en-US" altLang="ko-KR" dirty="0"/>
              <a:t>7</a:t>
            </a:r>
            <a:r>
              <a:rPr lang="ko-KR" altLang="en-US" dirty="0"/>
              <a:t>자</a:t>
            </a:r>
            <a:endParaRPr lang="en-US" altLang="ko-KR" dirty="0"/>
          </a:p>
          <a:p>
            <a:r>
              <a:rPr lang="ko-KR" altLang="en-US" dirty="0"/>
              <a:t>저장할 데이터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348880"/>
            <a:ext cx="6201991" cy="75269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876" y="5083131"/>
            <a:ext cx="6097438" cy="129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15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455508"/>
          </a:xfrm>
        </p:spPr>
        <p:txBody>
          <a:bodyPr>
            <a:normAutofit/>
          </a:bodyPr>
          <a:lstStyle/>
          <a:p>
            <a:r>
              <a:rPr lang="ko-KR" altLang="en-US" dirty="0"/>
              <a:t>테이블 생성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882848"/>
            <a:ext cx="6620880" cy="34903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타원 6"/>
          <p:cNvSpPr/>
          <p:nvPr/>
        </p:nvSpPr>
        <p:spPr>
          <a:xfrm>
            <a:off x="2267744" y="3251000"/>
            <a:ext cx="2592288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131840" y="2602928"/>
            <a:ext cx="792088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763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 생성 결과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95A9052-AD4E-49D7-AA02-54CB2907CF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13" y="1772816"/>
            <a:ext cx="8683374" cy="4577665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539552" y="3140968"/>
            <a:ext cx="1080120" cy="10801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518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레코드 추가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테이블에는 레코드 단위로 데이터 추가</a:t>
            </a:r>
            <a:endParaRPr lang="en-US" altLang="ko-KR" dirty="0"/>
          </a:p>
          <a:p>
            <a:r>
              <a:rPr lang="ko-KR" altLang="en-US" dirty="0"/>
              <a:t>명령</a:t>
            </a:r>
            <a:endParaRPr lang="en-US" altLang="ko-KR" dirty="0"/>
          </a:p>
          <a:p>
            <a:pPr lvl="1"/>
            <a:r>
              <a:rPr lang="en-US" altLang="ko-KR" dirty="0"/>
              <a:t>insert into student (name, </a:t>
            </a:r>
            <a:r>
              <a:rPr lang="en-US" altLang="ko-KR" dirty="0" err="1"/>
              <a:t>dept</a:t>
            </a:r>
            <a:r>
              <a:rPr lang="en-US" altLang="ko-KR" dirty="0"/>
              <a:t>, id) values ('</a:t>
            </a:r>
            <a:r>
              <a:rPr lang="ko-KR" altLang="en-US" dirty="0"/>
              <a:t>김철수</a:t>
            </a:r>
            <a:r>
              <a:rPr lang="en-US" altLang="ko-KR" dirty="0"/>
              <a:t>','</a:t>
            </a:r>
            <a:r>
              <a:rPr lang="ko-KR" altLang="en-US" dirty="0"/>
              <a:t>컴퓨터시스템</a:t>
            </a:r>
            <a:r>
              <a:rPr lang="en-US" altLang="ko-KR" dirty="0"/>
              <a:t>','1091011');</a:t>
            </a:r>
          </a:p>
          <a:p>
            <a:pPr lvl="2"/>
            <a:r>
              <a:rPr lang="en-US" altLang="ko-KR" dirty="0"/>
              <a:t>insert into </a:t>
            </a:r>
            <a:r>
              <a:rPr lang="ko-KR" altLang="en-US" dirty="0"/>
              <a:t>다음에 테이블 이름 지정</a:t>
            </a:r>
          </a:p>
          <a:p>
            <a:pPr lvl="2"/>
            <a:r>
              <a:rPr lang="ko-KR" altLang="en-US" dirty="0"/>
              <a:t>테이블 이름 다음 괄호 안에 열 이름을 콤마로 구분하여 나열</a:t>
            </a:r>
          </a:p>
          <a:p>
            <a:pPr lvl="2"/>
            <a:r>
              <a:rPr lang="en-US" altLang="ko-KR" dirty="0"/>
              <a:t>values </a:t>
            </a:r>
            <a:r>
              <a:rPr lang="ko-KR" altLang="en-US" dirty="0"/>
              <a:t>다음 괄호 안에 열의 값들을 콤마로 구분하여 나열</a:t>
            </a:r>
          </a:p>
          <a:p>
            <a:pPr lvl="2"/>
            <a:r>
              <a:rPr lang="ko-KR" altLang="en-US" dirty="0"/>
              <a:t>문자 타입의 데이터는 단일 인용 부호로 묶어서 표시함에 유의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114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레코드 추가 사례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1712456"/>
            <a:ext cx="8153400" cy="4298275"/>
          </a:xfrm>
          <a:ln>
            <a:solidFill>
              <a:schemeClr val="accent1"/>
            </a:solidFill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2627784" y="2636912"/>
            <a:ext cx="28803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11960" y="1373902"/>
            <a:ext cx="2175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클릭하여 </a:t>
            </a:r>
            <a:r>
              <a:rPr lang="ko-KR" altLang="en-US" sz="1600" dirty="0" err="1"/>
              <a:t>쿼리문</a:t>
            </a:r>
            <a:r>
              <a:rPr lang="ko-KR" altLang="en-US" sz="1600" dirty="0"/>
              <a:t> 실행</a:t>
            </a:r>
          </a:p>
        </p:txBody>
      </p:sp>
      <p:cxnSp>
        <p:nvCxnSpPr>
          <p:cNvPr id="8" name="구부러진 연결선 7"/>
          <p:cNvCxnSpPr>
            <a:stCxn id="7" idx="1"/>
          </p:cNvCxnSpPr>
          <p:nvPr/>
        </p:nvCxnSpPr>
        <p:spPr>
          <a:xfrm rot="10800000" flipV="1">
            <a:off x="2843808" y="1543178"/>
            <a:ext cx="1368152" cy="116574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815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데이터 검색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select</a:t>
            </a:r>
            <a:r>
              <a:rPr lang="ko-KR" altLang="en-US" dirty="0"/>
              <a:t>문으로 테이블 내의 데이터 검색</a:t>
            </a:r>
            <a:endParaRPr lang="en-US" altLang="ko-KR" dirty="0"/>
          </a:p>
          <a:p>
            <a:r>
              <a:rPr lang="ko-KR" altLang="en-US" dirty="0"/>
              <a:t>명령</a:t>
            </a:r>
            <a:endParaRPr lang="en-US" altLang="ko-KR" dirty="0"/>
          </a:p>
          <a:p>
            <a:pPr lvl="1"/>
            <a:r>
              <a:rPr lang="en-US" altLang="ko-KR" dirty="0"/>
              <a:t>select name, </a:t>
            </a:r>
            <a:r>
              <a:rPr lang="en-US" altLang="ko-KR" dirty="0" err="1"/>
              <a:t>dept</a:t>
            </a:r>
            <a:r>
              <a:rPr lang="en-US" altLang="ko-KR" dirty="0"/>
              <a:t>, id from student where </a:t>
            </a:r>
            <a:r>
              <a:rPr lang="en-US" altLang="ko-KR" dirty="0" err="1"/>
              <a:t>dept</a:t>
            </a:r>
            <a:r>
              <a:rPr lang="en-US" altLang="ko-KR" dirty="0"/>
              <a:t>='</a:t>
            </a:r>
            <a:r>
              <a:rPr lang="ko-KR" altLang="en-US" dirty="0"/>
              <a:t>컴퓨터공학</a:t>
            </a:r>
            <a:r>
              <a:rPr lang="en-US" altLang="ko-KR" dirty="0"/>
              <a:t>';</a:t>
            </a:r>
          </a:p>
          <a:p>
            <a:pPr lvl="2"/>
            <a:r>
              <a:rPr lang="en-US" altLang="ko-KR" dirty="0"/>
              <a:t>select </a:t>
            </a:r>
            <a:r>
              <a:rPr lang="ko-KR" altLang="en-US" dirty="0"/>
              <a:t>다음에는 데이터를 추출할 열 이름을 콤마로 분리하여 나열</a:t>
            </a:r>
          </a:p>
          <a:p>
            <a:pPr lvl="2"/>
            <a:r>
              <a:rPr lang="ko-KR" altLang="en-US" dirty="0"/>
              <a:t>모든 열에 대해 데이터를 추출할 때는 *</a:t>
            </a:r>
            <a:r>
              <a:rPr lang="ko-KR" altLang="en-US" dirty="0" err="1"/>
              <a:t>를</a:t>
            </a:r>
            <a:r>
              <a:rPr lang="ko-KR" altLang="en-US" dirty="0"/>
              <a:t> 열 이름 대신 사용</a:t>
            </a:r>
          </a:p>
          <a:p>
            <a:pPr lvl="2"/>
            <a:r>
              <a:rPr lang="en-US" altLang="ko-KR" dirty="0"/>
              <a:t>from </a:t>
            </a:r>
            <a:r>
              <a:rPr lang="ko-KR" altLang="en-US" dirty="0"/>
              <a:t>다음에 테이블 이름을 지정</a:t>
            </a:r>
          </a:p>
          <a:p>
            <a:pPr lvl="2"/>
            <a:r>
              <a:rPr lang="en-US" altLang="ko-KR" dirty="0"/>
              <a:t>where </a:t>
            </a:r>
            <a:r>
              <a:rPr lang="ko-KR" altLang="en-US" dirty="0"/>
              <a:t>다음에 검색 조건 지정</a:t>
            </a:r>
            <a:r>
              <a:rPr lang="en-US" altLang="ko-KR" dirty="0"/>
              <a:t>. </a:t>
            </a:r>
            <a:r>
              <a:rPr lang="ko-KR" altLang="en-US" dirty="0"/>
              <a:t>위의 예에서 </a:t>
            </a:r>
            <a:r>
              <a:rPr lang="en-US" altLang="ko-KR" dirty="0" err="1"/>
              <a:t>dept</a:t>
            </a:r>
            <a:r>
              <a:rPr lang="en-US" altLang="ko-KR" dirty="0"/>
              <a:t> </a:t>
            </a:r>
            <a:r>
              <a:rPr lang="ko-KR" altLang="en-US" dirty="0"/>
              <a:t>값이‘컴퓨터공학’인 레코드 검색</a:t>
            </a:r>
          </a:p>
          <a:p>
            <a:pPr lvl="2"/>
            <a:r>
              <a:rPr lang="en-US" altLang="ko-KR" dirty="0"/>
              <a:t>where</a:t>
            </a:r>
            <a:r>
              <a:rPr lang="ko-KR" altLang="en-US" dirty="0"/>
              <a:t>는 생략 가능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953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select </a:t>
            </a:r>
            <a:r>
              <a:rPr lang="ko-KR" altLang="en-US" dirty="0"/>
              <a:t>명령을 이용한 데이터 검색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1712456"/>
            <a:ext cx="8153400" cy="4298275"/>
          </a:xfrm>
          <a:ln>
            <a:solidFill>
              <a:schemeClr val="accent1"/>
            </a:solidFill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2016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데이터 수정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update</a:t>
            </a:r>
            <a:r>
              <a:rPr lang="ko-KR" altLang="en-US" dirty="0"/>
              <a:t>문을 이용하여 데이터 수정</a:t>
            </a:r>
            <a:endParaRPr lang="en-US" altLang="ko-KR" dirty="0"/>
          </a:p>
          <a:p>
            <a:r>
              <a:rPr lang="ko-KR" altLang="en-US" dirty="0"/>
              <a:t>명령</a:t>
            </a:r>
            <a:endParaRPr lang="en-US" altLang="ko-KR" dirty="0"/>
          </a:p>
          <a:p>
            <a:pPr lvl="1"/>
            <a:r>
              <a:rPr lang="en-US" altLang="ko-KR" dirty="0"/>
              <a:t>update student set </a:t>
            </a:r>
            <a:r>
              <a:rPr lang="en-US" altLang="ko-KR" dirty="0" err="1"/>
              <a:t>dept</a:t>
            </a:r>
            <a:r>
              <a:rPr lang="en-US" altLang="ko-KR" dirty="0"/>
              <a:t>='</a:t>
            </a:r>
            <a:r>
              <a:rPr lang="ko-KR" altLang="en-US" dirty="0"/>
              <a:t>컴퓨터공학</a:t>
            </a:r>
            <a:r>
              <a:rPr lang="en-US" altLang="ko-KR" dirty="0"/>
              <a:t>' where name='</a:t>
            </a:r>
            <a:r>
              <a:rPr lang="ko-KR" altLang="en-US" dirty="0"/>
              <a:t>최고봉</a:t>
            </a:r>
            <a:r>
              <a:rPr lang="en-US" altLang="ko-KR" dirty="0"/>
              <a:t>';</a:t>
            </a:r>
          </a:p>
          <a:p>
            <a:pPr lvl="2"/>
            <a:r>
              <a:rPr lang="en-US" altLang="ko-KR" dirty="0"/>
              <a:t>update </a:t>
            </a:r>
            <a:r>
              <a:rPr lang="ko-KR" altLang="en-US" dirty="0"/>
              <a:t>다음에는 테이블 이름 지정</a:t>
            </a:r>
          </a:p>
          <a:p>
            <a:pPr lvl="2"/>
            <a:r>
              <a:rPr lang="en-US" altLang="ko-KR" dirty="0"/>
              <a:t>set </a:t>
            </a:r>
            <a:r>
              <a:rPr lang="ko-KR" altLang="en-US" dirty="0"/>
              <a:t>다음에 수정할 열의 이름과 값을 콤마로 분리하여 나열</a:t>
            </a:r>
          </a:p>
          <a:p>
            <a:pPr lvl="2"/>
            <a:r>
              <a:rPr lang="en-US" altLang="ko-KR" dirty="0"/>
              <a:t>where </a:t>
            </a:r>
            <a:r>
              <a:rPr lang="ko-KR" altLang="en-US" dirty="0"/>
              <a:t>다음에는 검색 조건을 지정</a:t>
            </a:r>
            <a:r>
              <a:rPr lang="en-US" altLang="ko-KR" dirty="0"/>
              <a:t>. </a:t>
            </a:r>
            <a:r>
              <a:rPr lang="ko-KR" altLang="en-US" dirty="0"/>
              <a:t>위의 예에서는 </a:t>
            </a:r>
            <a:r>
              <a:rPr lang="en-US" altLang="ko-KR" dirty="0"/>
              <a:t>name </a:t>
            </a:r>
            <a:r>
              <a:rPr lang="ko-KR" altLang="en-US" dirty="0"/>
              <a:t>값이‘최고봉’인 레코드의 데이터 수정</a:t>
            </a:r>
          </a:p>
          <a:p>
            <a:pPr lvl="2"/>
            <a:r>
              <a:rPr lang="en-US" altLang="ko-KR" dirty="0"/>
              <a:t>where</a:t>
            </a:r>
            <a:r>
              <a:rPr lang="ko-KR" altLang="en-US" dirty="0"/>
              <a:t>는 생략 가능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507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기업 내의 데이터베이스 사례</a:t>
            </a:r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12776"/>
            <a:ext cx="7523281" cy="5026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65582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데이터 수정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BB7014-B081-418F-B779-3F33653C7D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575666"/>
            <a:ext cx="6918936" cy="5222703"/>
          </a:xfrm>
          <a:prstGeom prst="rect">
            <a:avLst/>
          </a:prstGeom>
        </p:spPr>
      </p:pic>
      <p:cxnSp>
        <p:nvCxnSpPr>
          <p:cNvPr id="8" name="구부러진 연결선 4">
            <a:extLst>
              <a:ext uri="{FF2B5EF4-FFF2-40B4-BE49-F238E27FC236}">
                <a16:creationId xmlns:a16="http://schemas.microsoft.com/office/drawing/2014/main" id="{8948E784-4BAB-4A15-9391-BA6DD794EFC5}"/>
              </a:ext>
            </a:extLst>
          </p:cNvPr>
          <p:cNvCxnSpPr>
            <a:cxnSpLocks/>
            <a:stCxn id="10" idx="1"/>
            <a:endCxn id="9" idx="2"/>
          </p:cNvCxnSpPr>
          <p:nvPr/>
        </p:nvCxnSpPr>
        <p:spPr>
          <a:xfrm rot="10800000">
            <a:off x="2649300" y="6209614"/>
            <a:ext cx="196730" cy="419478"/>
          </a:xfrm>
          <a:prstGeom prst="curvedConnector3">
            <a:avLst>
              <a:gd name="adj1" fmla="val 216200"/>
            </a:avLst>
          </a:prstGeom>
          <a:noFill/>
          <a:ln w="100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C240536D-48EB-4149-8ACC-0E5747A71BF2}"/>
              </a:ext>
            </a:extLst>
          </p:cNvPr>
          <p:cNvSpPr/>
          <p:nvPr/>
        </p:nvSpPr>
        <p:spPr>
          <a:xfrm>
            <a:off x="2649300" y="6101412"/>
            <a:ext cx="196730" cy="216403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27023-D469-4271-8D7A-7522B1CD5EF9}"/>
              </a:ext>
            </a:extLst>
          </p:cNvPr>
          <p:cNvSpPr txBox="1"/>
          <p:nvPr/>
        </p:nvSpPr>
        <p:spPr>
          <a:xfrm>
            <a:off x="2846030" y="6459815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선택 해제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0053A3-3808-4175-AF38-CE389D0117B2}"/>
              </a:ext>
            </a:extLst>
          </p:cNvPr>
          <p:cNvSpPr/>
          <p:nvPr/>
        </p:nvSpPr>
        <p:spPr>
          <a:xfrm>
            <a:off x="1867702" y="1218268"/>
            <a:ext cx="5643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700"/>
              </a:spcBef>
              <a:buClr>
                <a:srgbClr val="DD8047"/>
              </a:buClr>
              <a:buSzPct val="60000"/>
            </a:pPr>
            <a:r>
              <a:rPr lang="en-US" altLang="ko-KR" dirty="0">
                <a:solidFill>
                  <a:prstClr val="black"/>
                </a:solidFill>
                <a:latin typeface="맑은 고딕" pitchFamily="50" charset="-127"/>
              </a:rPr>
              <a:t>Workbench</a:t>
            </a:r>
            <a:r>
              <a:rPr lang="ko-KR" altLang="en-US" dirty="0">
                <a:solidFill>
                  <a:prstClr val="black"/>
                </a:solidFill>
                <a:latin typeface="맑은 고딕" pitchFamily="50" charset="-127"/>
              </a:rPr>
              <a:t>에서 데이터 수정</a:t>
            </a:r>
            <a:r>
              <a:rPr lang="en-US" altLang="ko-KR" dirty="0">
                <a:solidFill>
                  <a:prstClr val="black"/>
                </a:solidFill>
                <a:latin typeface="맑은 고딕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맑은 고딕" pitchFamily="50" charset="-127"/>
              </a:rPr>
              <a:t>삭제 시 옵션 수정 필요</a:t>
            </a:r>
          </a:p>
        </p:txBody>
      </p:sp>
    </p:spTree>
    <p:extLst>
      <p:ext uri="{BB962C8B-B14F-4D97-AF65-F5344CB8AC3E}">
        <p14:creationId xmlns:p14="http://schemas.microsoft.com/office/powerpoint/2010/main" val="2599529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update </a:t>
            </a:r>
            <a:r>
              <a:rPr lang="ko-KR" altLang="en-US" dirty="0"/>
              <a:t>명령을 이용한 데이터 수정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1712456"/>
            <a:ext cx="8153400" cy="4298275"/>
          </a:xfrm>
          <a:ln>
            <a:solidFill>
              <a:schemeClr val="accent1"/>
            </a:solidFill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6743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레코드 삭제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delete</a:t>
            </a:r>
            <a:r>
              <a:rPr lang="ko-KR" altLang="en-US" dirty="0"/>
              <a:t>문을 이용하여 데이터 삭제</a:t>
            </a:r>
            <a:endParaRPr lang="en-US" altLang="ko-KR" dirty="0"/>
          </a:p>
          <a:p>
            <a:r>
              <a:rPr lang="ko-KR" altLang="en-US" dirty="0"/>
              <a:t>명령</a:t>
            </a:r>
            <a:endParaRPr lang="en-US" altLang="ko-KR" dirty="0"/>
          </a:p>
          <a:p>
            <a:pPr lvl="1"/>
            <a:r>
              <a:rPr lang="en-US" altLang="ko-KR" dirty="0"/>
              <a:t>delete from student where name='</a:t>
            </a:r>
            <a:r>
              <a:rPr lang="ko-KR" altLang="en-US" dirty="0"/>
              <a:t>최고봉</a:t>
            </a:r>
            <a:r>
              <a:rPr lang="en-US" altLang="ko-KR" dirty="0"/>
              <a:t>';</a:t>
            </a:r>
          </a:p>
          <a:p>
            <a:pPr lvl="2"/>
            <a:r>
              <a:rPr lang="en-US" altLang="ko-KR" dirty="0"/>
              <a:t>delete from </a:t>
            </a:r>
            <a:r>
              <a:rPr lang="ko-KR" altLang="en-US" dirty="0"/>
              <a:t>다음에는 테이블 이름 지정</a:t>
            </a:r>
            <a:endParaRPr lang="en-US" altLang="ko-KR" dirty="0"/>
          </a:p>
          <a:p>
            <a:pPr lvl="2"/>
            <a:r>
              <a:rPr lang="en-US" altLang="ko-KR" dirty="0"/>
              <a:t>where </a:t>
            </a:r>
            <a:r>
              <a:rPr lang="ko-KR" altLang="en-US" dirty="0"/>
              <a:t>다음에는 검색 조건을 지정</a:t>
            </a:r>
            <a:r>
              <a:rPr lang="en-US" altLang="ko-KR" dirty="0"/>
              <a:t>. </a:t>
            </a:r>
            <a:r>
              <a:rPr lang="ko-KR" altLang="en-US" dirty="0"/>
              <a:t>위의 예에서는 </a:t>
            </a:r>
            <a:r>
              <a:rPr lang="en-US" altLang="ko-KR" dirty="0"/>
              <a:t>name </a:t>
            </a:r>
            <a:r>
              <a:rPr lang="ko-KR" altLang="en-US" dirty="0"/>
              <a:t>값이‘최고봉’인 레코드 삭제</a:t>
            </a:r>
            <a:endParaRPr lang="en-US" altLang="ko-KR" dirty="0"/>
          </a:p>
          <a:p>
            <a:pPr lvl="2"/>
            <a:r>
              <a:rPr lang="en-US" altLang="ko-KR" dirty="0"/>
              <a:t>where</a:t>
            </a:r>
            <a:r>
              <a:rPr lang="ko-KR" altLang="en-US" dirty="0"/>
              <a:t>는 생략 가능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973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delete </a:t>
            </a:r>
            <a:r>
              <a:rPr lang="ko-KR" altLang="en-US" dirty="0"/>
              <a:t>명령을 이용한 레코드 삭제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1712456"/>
            <a:ext cx="8153400" cy="4298275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351854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자바의 </a:t>
            </a:r>
            <a:r>
              <a:rPr lang="en-US" altLang="ko-KR" dirty="0">
                <a:solidFill>
                  <a:schemeClr val="tx1"/>
                </a:solidFill>
              </a:rPr>
              <a:t>JDBC </a:t>
            </a:r>
            <a:r>
              <a:rPr lang="ko-KR" altLang="en-US" dirty="0">
                <a:solidFill>
                  <a:schemeClr val="tx1"/>
                </a:solidFill>
              </a:rPr>
              <a:t>프로그래밍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77848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JDBC</a:t>
            </a:r>
            <a:r>
              <a:rPr lang="ko-KR" altLang="en-US" dirty="0"/>
              <a:t> 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데이터베이스 연결 설정</a:t>
            </a:r>
            <a:endParaRPr lang="en-US" altLang="ko-KR" dirty="0"/>
          </a:p>
          <a:p>
            <a:r>
              <a:rPr lang="en-US" altLang="ko-KR" dirty="0"/>
              <a:t>MySQL </a:t>
            </a:r>
            <a:r>
              <a:rPr lang="ko-KR" altLang="en-US" dirty="0"/>
              <a:t>서버의 </a:t>
            </a:r>
            <a:r>
              <a:rPr lang="en-US" altLang="ko-KR" dirty="0"/>
              <a:t>JDBC </a:t>
            </a:r>
            <a:r>
              <a:rPr lang="ko-KR" altLang="en-US" dirty="0"/>
              <a:t>드라이버 로드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 err="1"/>
              <a:t>Class.forName</a:t>
            </a:r>
            <a:r>
              <a:rPr lang="en-US" altLang="ko-KR" dirty="0"/>
              <a:t>()</a:t>
            </a:r>
            <a:r>
              <a:rPr lang="ko-KR" altLang="en-US" dirty="0"/>
              <a:t>은 동적으로 자바 클래스 로딩</a:t>
            </a:r>
            <a:endParaRPr lang="en-US" altLang="ko-KR" dirty="0"/>
          </a:p>
          <a:p>
            <a:pPr lvl="2"/>
            <a:r>
              <a:rPr lang="en-US" altLang="ko-KR" dirty="0" err="1"/>
              <a:t>MySQL</a:t>
            </a:r>
            <a:r>
              <a:rPr lang="ko-KR" altLang="en-US" dirty="0"/>
              <a:t>의 </a:t>
            </a:r>
            <a:r>
              <a:rPr lang="en-US" altLang="ko-KR" dirty="0"/>
              <a:t>JDBC </a:t>
            </a:r>
            <a:r>
              <a:rPr lang="ko-KR" altLang="en-US" dirty="0"/>
              <a:t>드라이버 클래스인 </a:t>
            </a:r>
            <a:r>
              <a:rPr lang="en-US" altLang="ko-KR" i="1" dirty="0" err="1"/>
              <a:t>com.mysql.jdbc.Driver</a:t>
            </a:r>
            <a:r>
              <a:rPr lang="en-US" altLang="ko-KR" i="1" dirty="0"/>
              <a:t> </a:t>
            </a:r>
            <a:r>
              <a:rPr lang="ko-KR" altLang="en-US" dirty="0"/>
              <a:t>로드</a:t>
            </a:r>
            <a:endParaRPr lang="en-US" altLang="ko-KR" dirty="0"/>
          </a:p>
          <a:p>
            <a:pPr lvl="2"/>
            <a:r>
              <a:rPr lang="ko-KR" altLang="en-US" dirty="0"/>
              <a:t>드라이버의 클래스 이름은 </a:t>
            </a:r>
            <a:r>
              <a:rPr lang="en-US" altLang="ko-KR" dirty="0"/>
              <a:t>DB</a:t>
            </a:r>
            <a:r>
              <a:rPr lang="ko-KR" altLang="en-US" dirty="0"/>
              <a:t>의 드라이버마다 다를 수 있으므로 </a:t>
            </a:r>
            <a:r>
              <a:rPr lang="en-US" altLang="ko-KR" dirty="0"/>
              <a:t>JDBC </a:t>
            </a:r>
            <a:r>
              <a:rPr lang="ko-KR" altLang="en-US" dirty="0"/>
              <a:t>드라이버 문서 참조할 것</a:t>
            </a:r>
            <a:endParaRPr lang="en-US" altLang="ko-KR" dirty="0"/>
          </a:p>
          <a:p>
            <a:pPr lvl="2"/>
            <a:r>
              <a:rPr lang="ko-KR" altLang="en-US" dirty="0"/>
              <a:t>자동으로 드라이버 </a:t>
            </a:r>
            <a:r>
              <a:rPr lang="ko-KR" altLang="en-US" dirty="0" err="1"/>
              <a:t>인스턴스를</a:t>
            </a:r>
            <a:r>
              <a:rPr lang="ko-KR" altLang="en-US" dirty="0"/>
              <a:t> 생성하여 </a:t>
            </a:r>
            <a:r>
              <a:rPr lang="en-US" altLang="ko-KR" dirty="0" err="1"/>
              <a:t>DriverManager</a:t>
            </a:r>
            <a:r>
              <a:rPr lang="ko-KR" altLang="en-US" dirty="0"/>
              <a:t>에 등록</a:t>
            </a:r>
            <a:endParaRPr lang="en-US" altLang="ko-KR" dirty="0"/>
          </a:p>
          <a:p>
            <a:pPr lvl="2"/>
            <a:r>
              <a:rPr lang="ko-KR" altLang="en-US" dirty="0"/>
              <a:t>해당 드라이버가 없으면 </a:t>
            </a:r>
            <a:r>
              <a:rPr lang="en-US" altLang="ko-KR" dirty="0" err="1"/>
              <a:t>ClassNotFoundException</a:t>
            </a:r>
            <a:r>
              <a:rPr lang="en-US" altLang="ko-KR" dirty="0"/>
              <a:t> </a:t>
            </a:r>
            <a:r>
              <a:rPr lang="ko-KR" altLang="en-US" dirty="0"/>
              <a:t>발생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2276872"/>
            <a:ext cx="5832648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600" dirty="0"/>
              <a:t>try {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Class.</a:t>
            </a:r>
            <a:r>
              <a:rPr lang="en-US" altLang="ko-KR" sz="1600" i="1" dirty="0" err="1"/>
              <a:t>forName</a:t>
            </a:r>
            <a:r>
              <a:rPr lang="en-US" altLang="ko-KR" sz="1600" i="1" dirty="0"/>
              <a:t>("</a:t>
            </a:r>
            <a:r>
              <a:rPr lang="en-US" altLang="ko-KR" sz="1600" i="1" dirty="0" err="1"/>
              <a:t>com.mysql.jdbc.Driver</a:t>
            </a:r>
            <a:r>
              <a:rPr lang="en-US" altLang="ko-KR" sz="1600" i="1" dirty="0"/>
              <a:t>");</a:t>
            </a:r>
            <a:endParaRPr lang="en-US" altLang="ko-KR" sz="1600" dirty="0"/>
          </a:p>
          <a:p>
            <a:pPr defTabSz="180000"/>
            <a:r>
              <a:rPr lang="en-US" altLang="ko-KR" sz="1600" dirty="0"/>
              <a:t>} catch (</a:t>
            </a:r>
            <a:r>
              <a:rPr lang="en-US" altLang="ko-KR" sz="1600" dirty="0" err="1"/>
              <a:t>ClassNotFoundException</a:t>
            </a:r>
            <a:r>
              <a:rPr lang="en-US" altLang="ko-KR" sz="1600" dirty="0"/>
              <a:t> e) {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e.printStackTrace</a:t>
            </a:r>
            <a:r>
              <a:rPr lang="en-US" altLang="ko-KR" sz="1600" dirty="0"/>
              <a:t>();</a:t>
            </a:r>
          </a:p>
          <a:p>
            <a:pPr defTabSz="180000"/>
            <a:r>
              <a:rPr lang="en-US" altLang="ko-KR" sz="1600" dirty="0"/>
              <a:t>}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1001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응용프로그램과 </a:t>
            </a:r>
            <a:r>
              <a:rPr lang="en-US" altLang="ko-KR" dirty="0"/>
              <a:t>JDBC</a:t>
            </a:r>
            <a:r>
              <a:rPr lang="ko-KR" altLang="en-US" dirty="0"/>
              <a:t>의 연결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/>
              <a:t>연결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 err="1"/>
              <a:t>DriverManager</a:t>
            </a:r>
            <a:r>
              <a:rPr lang="ko-KR" altLang="en-US" dirty="0"/>
              <a:t>는 자바 어플리케이션을 </a:t>
            </a:r>
            <a:r>
              <a:rPr lang="en-US" altLang="ko-KR" dirty="0"/>
              <a:t>JDBC </a:t>
            </a:r>
            <a:r>
              <a:rPr lang="ko-KR" altLang="en-US" dirty="0"/>
              <a:t>드라이버에 연결시켜주는 클래스로서 </a:t>
            </a:r>
            <a:r>
              <a:rPr lang="en-US" altLang="ko-KR" dirty="0" err="1"/>
              <a:t>getConnection</a:t>
            </a:r>
            <a:r>
              <a:rPr lang="en-US" altLang="ko-KR" dirty="0"/>
              <a:t>() </a:t>
            </a:r>
            <a:r>
              <a:rPr lang="ko-KR" altLang="en-US" dirty="0" err="1"/>
              <a:t>메소드로</a:t>
            </a:r>
            <a:r>
              <a:rPr lang="ko-KR" altLang="en-US" dirty="0"/>
              <a:t> </a:t>
            </a:r>
            <a:r>
              <a:rPr lang="en-US" altLang="ko-KR" dirty="0"/>
              <a:t>DB</a:t>
            </a:r>
            <a:r>
              <a:rPr lang="ko-KR" altLang="en-US" dirty="0"/>
              <a:t>에 연결하여 </a:t>
            </a:r>
            <a:r>
              <a:rPr lang="en-US" altLang="ko-KR" dirty="0"/>
              <a:t>Connection </a:t>
            </a:r>
            <a:r>
              <a:rPr lang="ko-KR" altLang="en-US" dirty="0"/>
              <a:t>객체 반환</a:t>
            </a:r>
            <a:endParaRPr lang="en-US" altLang="ko-KR" dirty="0"/>
          </a:p>
          <a:p>
            <a:pPr lvl="2"/>
            <a:r>
              <a:rPr lang="en-US" altLang="ko-KR" dirty="0" err="1"/>
              <a:t>getConnection</a:t>
            </a:r>
            <a:r>
              <a:rPr lang="ko-KR" altLang="en-US" dirty="0"/>
              <a:t>에서 </a:t>
            </a:r>
            <a:r>
              <a:rPr lang="en-US" altLang="ko-KR" dirty="0" err="1"/>
              <a:t>jdbc</a:t>
            </a:r>
            <a:r>
              <a:rPr lang="en-US" altLang="ko-KR" dirty="0"/>
              <a:t>: </a:t>
            </a:r>
            <a:r>
              <a:rPr lang="ko-KR" altLang="en-US" dirty="0"/>
              <a:t>이후에 지정되는 </a:t>
            </a:r>
            <a:r>
              <a:rPr lang="en-US" altLang="ko-KR" dirty="0"/>
              <a:t>URL</a:t>
            </a:r>
            <a:r>
              <a:rPr lang="ko-KR" altLang="en-US" dirty="0"/>
              <a:t>의 형식은 </a:t>
            </a:r>
            <a:r>
              <a:rPr lang="en-US" altLang="ko-KR" dirty="0"/>
              <a:t>DB</a:t>
            </a:r>
            <a:r>
              <a:rPr lang="ko-KR" altLang="en-US" dirty="0"/>
              <a:t>에 따라 다르므로 </a:t>
            </a:r>
            <a:r>
              <a:rPr lang="en-US" altLang="ko-KR" dirty="0"/>
              <a:t>JDBC </a:t>
            </a:r>
            <a:r>
              <a:rPr lang="ko-KR" altLang="en-US" dirty="0"/>
              <a:t>문서를 참조</a:t>
            </a:r>
            <a:endParaRPr lang="en-US" altLang="ko-KR" dirty="0"/>
          </a:p>
          <a:p>
            <a:pPr lvl="3"/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서버가 같은 컴퓨터에서 동작하므로 서버 주소를 </a:t>
            </a:r>
            <a:r>
              <a:rPr lang="en-US" altLang="ko-KR" dirty="0" err="1"/>
              <a:t>localhost</a:t>
            </a:r>
            <a:r>
              <a:rPr lang="ko-KR" altLang="en-US" dirty="0"/>
              <a:t>로 지정</a:t>
            </a:r>
            <a:endParaRPr lang="en-US" altLang="ko-KR" dirty="0"/>
          </a:p>
          <a:p>
            <a:pPr lvl="3"/>
            <a:r>
              <a:rPr lang="en-US" altLang="ko-KR" dirty="0" err="1"/>
              <a:t>MySQL</a:t>
            </a:r>
            <a:r>
              <a:rPr lang="ko-KR" altLang="en-US" dirty="0"/>
              <a:t>의 경우 디폴트로 </a:t>
            </a:r>
            <a:r>
              <a:rPr lang="en-US" altLang="ko-KR" dirty="0"/>
              <a:t>3306 </a:t>
            </a:r>
            <a:r>
              <a:rPr lang="ko-KR" altLang="en-US" dirty="0"/>
              <a:t>포트를 사용</a:t>
            </a:r>
            <a:endParaRPr lang="en-US" altLang="ko-KR" dirty="0"/>
          </a:p>
          <a:p>
            <a:pPr lvl="3"/>
            <a:r>
              <a:rPr lang="en-US" altLang="ko-KR" dirty="0" err="1"/>
              <a:t>sampledb</a:t>
            </a:r>
            <a:r>
              <a:rPr lang="ko-KR" altLang="en-US" dirty="0"/>
              <a:t>는 앞서 생성한 </a:t>
            </a:r>
            <a:r>
              <a:rPr lang="en-US" altLang="ko-KR" dirty="0"/>
              <a:t>DB</a:t>
            </a:r>
            <a:r>
              <a:rPr lang="ko-KR" altLang="en-US" dirty="0"/>
              <a:t>의 이름</a:t>
            </a:r>
            <a:endParaRPr lang="en-US" altLang="ko-KR" dirty="0"/>
          </a:p>
          <a:p>
            <a:pPr lvl="2"/>
            <a:r>
              <a:rPr lang="en-US" altLang="ko-KR" dirty="0"/>
              <a:t>“root”</a:t>
            </a:r>
            <a:r>
              <a:rPr lang="ko-KR" altLang="en-US" dirty="0"/>
              <a:t>는 </a:t>
            </a:r>
            <a:r>
              <a:rPr lang="en-US" altLang="ko-KR" dirty="0"/>
              <a:t>DB</a:t>
            </a:r>
            <a:r>
              <a:rPr lang="ko-KR" altLang="en-US" dirty="0"/>
              <a:t>에 로그인할 계정 이름이며</a:t>
            </a:r>
            <a:r>
              <a:rPr lang="en-US" altLang="ko-KR" dirty="0"/>
              <a:t>, “”</a:t>
            </a:r>
            <a:r>
              <a:rPr lang="ko-KR" altLang="en-US" dirty="0"/>
              <a:t>는 계정 패스워드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3528" y="1772816"/>
            <a:ext cx="8604448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try {</a:t>
            </a:r>
          </a:p>
          <a:p>
            <a:pPr defTabSz="180000"/>
            <a:r>
              <a:rPr lang="en-US" altLang="ko-KR" sz="1400" dirty="0"/>
              <a:t>	 Connection </a:t>
            </a:r>
            <a:r>
              <a:rPr lang="en-US" altLang="ko-KR" sz="1400" dirty="0" err="1"/>
              <a:t>conn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DriverManager.</a:t>
            </a:r>
            <a:r>
              <a:rPr lang="en-US" altLang="ko-KR" sz="1400" i="1" dirty="0" err="1"/>
              <a:t>getConnection</a:t>
            </a:r>
            <a:r>
              <a:rPr lang="en-US" altLang="ko-KR" sz="1400" i="1" dirty="0"/>
              <a:t>("</a:t>
            </a:r>
            <a:r>
              <a:rPr lang="en-US" altLang="ko-KR" sz="1400" i="1" dirty="0" err="1"/>
              <a:t>jdbc:mysql</a:t>
            </a:r>
            <a:r>
              <a:rPr lang="en-US" altLang="ko-KR" sz="1400" i="1" dirty="0"/>
              <a:t>://localhost:3306/</a:t>
            </a:r>
            <a:r>
              <a:rPr lang="en-US" altLang="ko-KR" sz="1400" i="1" dirty="0" err="1"/>
              <a:t>sampledb</a:t>
            </a:r>
            <a:r>
              <a:rPr lang="en-US" altLang="ko-KR" sz="1400" i="1" dirty="0"/>
              <a:t>", "root","");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 catch (</a:t>
            </a:r>
            <a:r>
              <a:rPr lang="en-US" altLang="ko-KR" sz="1400" dirty="0" err="1"/>
              <a:t>SQLException</a:t>
            </a:r>
            <a:r>
              <a:rPr lang="en-US" altLang="ko-KR" sz="1400" dirty="0"/>
              <a:t> e)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e.printStackTrace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9458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/>
              <a:t>예제 </a:t>
            </a:r>
            <a:r>
              <a:rPr lang="en-US" altLang="ko-KR" sz="2800" dirty="0"/>
              <a:t>16-1 : </a:t>
            </a:r>
            <a:r>
              <a:rPr lang="en-US" altLang="ko-KR" sz="2800" dirty="0" err="1"/>
              <a:t>sampledb</a:t>
            </a:r>
            <a:r>
              <a:rPr lang="ko-KR" altLang="en-US" sz="2800" dirty="0"/>
              <a:t>의 데이터베이스 연결하는 </a:t>
            </a:r>
            <a:r>
              <a:rPr lang="en-US" altLang="ko-KR" sz="2800" dirty="0"/>
              <a:t>JDBC </a:t>
            </a:r>
            <a:r>
              <a:rPr lang="ko-KR" altLang="en-US" sz="2800" dirty="0"/>
              <a:t>프로그램 작성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8596" y="1928802"/>
            <a:ext cx="8064896" cy="2954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java.sql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public class JDBC_Ex1 {</a:t>
            </a:r>
          </a:p>
          <a:p>
            <a:pPr defTabSz="180000"/>
            <a:r>
              <a:rPr lang="en-US" altLang="ko-KR" sz="1200" dirty="0"/>
              <a:t>	public static void main 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try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Class.forName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com.mysql.jdbc.Driver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	Connection conn = </a:t>
            </a:r>
            <a:r>
              <a:rPr lang="en-US" altLang="ko-KR" sz="1200" dirty="0" err="1"/>
              <a:t>DriverManager.getConnection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jdbc:mysql</a:t>
            </a:r>
            <a:r>
              <a:rPr lang="en-US" altLang="ko-KR" sz="1200" dirty="0"/>
              <a:t>://localhost:3306/</a:t>
            </a:r>
            <a:r>
              <a:rPr lang="en-US" altLang="ko-KR" sz="1200" dirty="0" err="1"/>
              <a:t>sampledb</a:t>
            </a:r>
            <a:r>
              <a:rPr lang="en-US" altLang="ko-KR" sz="1200" dirty="0"/>
              <a:t>", "root","");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("DB </a:t>
            </a:r>
            <a:r>
              <a:rPr lang="ko-KR" altLang="en-US" sz="1200" dirty="0"/>
              <a:t>연결 완료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} catch (</a:t>
            </a:r>
            <a:r>
              <a:rPr lang="en-US" altLang="ko-KR" sz="1200" dirty="0" err="1"/>
              <a:t>ClassNotFoundException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("JDBC </a:t>
            </a:r>
            <a:r>
              <a:rPr lang="ko-KR" altLang="en-US" sz="1200" dirty="0"/>
              <a:t>드라이버 로드 에러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} catch (</a:t>
            </a:r>
            <a:r>
              <a:rPr lang="en-US" altLang="ko-KR" sz="1200" dirty="0" err="1"/>
              <a:t>SQLException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("DB </a:t>
            </a:r>
            <a:r>
              <a:rPr lang="ko-KR" altLang="en-US" sz="1200" dirty="0"/>
              <a:t>연결 오류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11760" y="5013176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또는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8596" y="5018992"/>
            <a:ext cx="1670134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DB </a:t>
            </a:r>
            <a:r>
              <a:rPr lang="ko-KR" altLang="en-US" sz="1400" dirty="0"/>
              <a:t>연결 오류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04885" y="5043953"/>
            <a:ext cx="1670134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DB </a:t>
            </a:r>
            <a:r>
              <a:rPr lang="ko-KR" altLang="en-US" sz="1400" dirty="0"/>
              <a:t>연결 완료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71472" y="1285860"/>
            <a:ext cx="81439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JDBC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이용하여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sampledb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데이터베이스에 연결하는 자바 응용프로그램을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6345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Stetement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1"/>
            <a:r>
              <a:rPr lang="en-US" altLang="ko-KR" dirty="0"/>
              <a:t>SQL</a:t>
            </a:r>
            <a:r>
              <a:rPr lang="ko-KR" altLang="en-US" dirty="0"/>
              <a:t>문을 실행하기 위해서는 </a:t>
            </a:r>
            <a:r>
              <a:rPr lang="en-US" altLang="ko-KR" dirty="0"/>
              <a:t>Statement </a:t>
            </a:r>
            <a:r>
              <a:rPr lang="ko-KR" altLang="en-US" dirty="0"/>
              <a:t>클래스를 이용</a:t>
            </a:r>
          </a:p>
          <a:p>
            <a:pPr lvl="1"/>
            <a:r>
              <a:rPr lang="ko-KR" altLang="en-US" dirty="0"/>
              <a:t>주요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데이터 검색을 위해 </a:t>
            </a:r>
            <a:r>
              <a:rPr lang="en-US" altLang="ko-KR" dirty="0" err="1"/>
              <a:t>executeQuery</a:t>
            </a:r>
            <a:r>
              <a:rPr lang="en-US" altLang="ko-KR" dirty="0"/>
              <a:t>() </a:t>
            </a:r>
            <a:r>
              <a:rPr lang="ko-KR" altLang="en-US" dirty="0" err="1"/>
              <a:t>메소드</a:t>
            </a:r>
            <a:r>
              <a:rPr lang="ko-KR" altLang="en-US" dirty="0"/>
              <a:t> 사용</a:t>
            </a:r>
            <a:endParaRPr lang="en-US" altLang="ko-KR" dirty="0"/>
          </a:p>
          <a:p>
            <a:pPr lvl="1"/>
            <a:r>
              <a:rPr lang="ko-KR" altLang="en-US" dirty="0"/>
              <a:t>추가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삭제와 같은 데이터 변경은 </a:t>
            </a:r>
            <a:r>
              <a:rPr lang="en-US" altLang="ko-KR" dirty="0" err="1"/>
              <a:t>executeUpdate</a:t>
            </a:r>
            <a:r>
              <a:rPr lang="en-US" altLang="ko-KR" dirty="0"/>
              <a:t>() </a:t>
            </a:r>
            <a:r>
              <a:rPr lang="ko-KR" altLang="en-US" dirty="0" err="1"/>
              <a:t>메소드</a:t>
            </a:r>
            <a:r>
              <a:rPr lang="ko-KR" altLang="en-US" dirty="0"/>
              <a:t> 사용</a:t>
            </a:r>
          </a:p>
          <a:p>
            <a:pPr lvl="2"/>
            <a:endParaRPr lang="en-US" altLang="ko-KR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025650" y="30400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2564904"/>
            <a:ext cx="6370390" cy="153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8477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279044"/>
          </a:xfrm>
        </p:spPr>
        <p:txBody>
          <a:bodyPr>
            <a:normAutofit fontScale="62500" lnSpcReduction="20000"/>
          </a:bodyPr>
          <a:lstStyle/>
          <a:p>
            <a:r>
              <a:rPr lang="en-US" altLang="ko-KR" dirty="0" err="1"/>
              <a:t>ResultSet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1"/>
            <a:r>
              <a:rPr lang="en-US" altLang="ko-KR" dirty="0"/>
              <a:t>SQL</a:t>
            </a:r>
            <a:r>
              <a:rPr lang="ko-KR" altLang="en-US" dirty="0"/>
              <a:t>문 실행 결과를 얻어오기 위해서는 </a:t>
            </a:r>
            <a:r>
              <a:rPr lang="en-US" altLang="ko-KR" dirty="0" err="1"/>
              <a:t>ResultSet</a:t>
            </a:r>
            <a:r>
              <a:rPr lang="en-US" altLang="ko-KR" dirty="0"/>
              <a:t> </a:t>
            </a:r>
            <a:r>
              <a:rPr lang="ko-KR" altLang="en-US" dirty="0"/>
              <a:t>클래스를 이용</a:t>
            </a:r>
          </a:p>
          <a:p>
            <a:pPr lvl="1"/>
            <a:r>
              <a:rPr lang="ko-KR" altLang="en-US" dirty="0"/>
              <a:t>현재 데이터의 행</a:t>
            </a:r>
            <a:r>
              <a:rPr lang="en-US" altLang="ko-KR" dirty="0"/>
              <a:t>(</a:t>
            </a:r>
            <a:r>
              <a:rPr lang="ko-KR" altLang="en-US" dirty="0"/>
              <a:t>레코드 위치</a:t>
            </a:r>
            <a:r>
              <a:rPr lang="en-US" altLang="ko-KR" dirty="0"/>
              <a:t>)</a:t>
            </a:r>
            <a:r>
              <a:rPr lang="ko-KR" altLang="en-US" dirty="0"/>
              <a:t>을 가리키는 커서</a:t>
            </a:r>
            <a:r>
              <a:rPr lang="en-US" altLang="ko-KR" dirty="0"/>
              <a:t>(cursor)</a:t>
            </a:r>
            <a:r>
              <a:rPr lang="ko-KR" altLang="en-US" dirty="0"/>
              <a:t>를 관리</a:t>
            </a:r>
            <a:endParaRPr lang="en-US" altLang="ko-KR" dirty="0"/>
          </a:p>
          <a:p>
            <a:pPr lvl="1"/>
            <a:r>
              <a:rPr lang="ko-KR" altLang="en-US" dirty="0"/>
              <a:t>커서의 초기 값은 첫 번째 행 이전을 가리킴</a:t>
            </a:r>
            <a:endParaRPr lang="en-US" altLang="ko-KR" dirty="0"/>
          </a:p>
          <a:p>
            <a:pPr lvl="1"/>
            <a:r>
              <a:rPr lang="ko-KR" altLang="en-US" dirty="0"/>
              <a:t>주요 </a:t>
            </a:r>
            <a:r>
              <a:rPr lang="ko-KR" altLang="en-US" dirty="0" err="1"/>
              <a:t>메소드</a:t>
            </a:r>
            <a:endParaRPr lang="ko-KR" altLang="en-US" dirty="0"/>
          </a:p>
          <a:p>
            <a:pPr lvl="2"/>
            <a:endParaRPr lang="ko-KR" alt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025650" y="1573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2564904"/>
            <a:ext cx="6120680" cy="409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025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8992" y="2571744"/>
            <a:ext cx="5344705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관계형</a:t>
            </a:r>
            <a:r>
              <a:rPr lang="en-US" altLang="ko-KR" dirty="0"/>
              <a:t> </a:t>
            </a:r>
            <a:r>
              <a:rPr lang="ko-KR" altLang="en-US" dirty="0"/>
              <a:t>데이터베이스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711324" y="1309409"/>
            <a:ext cx="4575056" cy="354835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err="1"/>
              <a:t>관계형</a:t>
            </a:r>
            <a:r>
              <a:rPr lang="ko-KR" altLang="en-US" dirty="0"/>
              <a:t> 데이터 베이스</a:t>
            </a:r>
            <a:endParaRPr lang="en-US" altLang="ko-KR" dirty="0"/>
          </a:p>
          <a:p>
            <a:pPr lvl="1"/>
            <a:r>
              <a:rPr lang="ko-KR" altLang="en-US" dirty="0"/>
              <a:t>데이터들이 다수의 테이블로 구성</a:t>
            </a:r>
            <a:endParaRPr lang="en-US" altLang="ko-KR" dirty="0"/>
          </a:p>
          <a:p>
            <a:pPr lvl="1"/>
            <a:r>
              <a:rPr lang="ko-KR" altLang="en-US" dirty="0"/>
              <a:t>각 행은 하나의 레코드</a:t>
            </a:r>
            <a:endParaRPr lang="en-US" altLang="ko-KR" dirty="0"/>
          </a:p>
          <a:p>
            <a:pPr lvl="1"/>
            <a:r>
              <a:rPr lang="ko-KR" altLang="en-US" dirty="0"/>
              <a:t>각 테이블은 키</a:t>
            </a:r>
            <a:r>
              <a:rPr lang="en-US" altLang="ko-KR" dirty="0"/>
              <a:t>(</a:t>
            </a:r>
            <a:r>
              <a:rPr lang="en-US" altLang="ko-KR" sz="1600" dirty="0"/>
              <a:t>key</a:t>
            </a:r>
            <a:r>
              <a:rPr lang="en-US" altLang="ko-KR" dirty="0"/>
              <a:t>)</a:t>
            </a:r>
            <a:r>
              <a:rPr lang="ko-KR" altLang="en-US" dirty="0"/>
              <a:t>와 값</a:t>
            </a:r>
            <a:r>
              <a:rPr lang="en-US" altLang="ko-KR" dirty="0"/>
              <a:t>(</a:t>
            </a:r>
            <a:r>
              <a:rPr lang="en-US" altLang="ko-KR" sz="1600" dirty="0"/>
              <a:t>value</a:t>
            </a:r>
            <a:r>
              <a:rPr lang="en-US" altLang="ko-KR" dirty="0"/>
              <a:t>) </a:t>
            </a:r>
            <a:r>
              <a:rPr lang="ko-KR" altLang="en-US" dirty="0"/>
              <a:t>들의 관계로 표현</a:t>
            </a:r>
            <a:endParaRPr lang="en-US" altLang="ko-KR" dirty="0"/>
          </a:p>
          <a:p>
            <a:pPr lvl="1"/>
            <a:r>
              <a:rPr lang="ko-KR" altLang="en-US" dirty="0"/>
              <a:t>여러 테이블 간에 공통된 이름의 열 포함</a:t>
            </a:r>
            <a:endParaRPr lang="en-US" altLang="ko-KR" dirty="0"/>
          </a:p>
          <a:p>
            <a:pPr lvl="2"/>
            <a:r>
              <a:rPr lang="ko-KR" altLang="en-US" dirty="0"/>
              <a:t>이런 경우 서로 다른 테이블 간에 관계</a:t>
            </a:r>
            <a:r>
              <a:rPr lang="en-US" altLang="ko-KR" dirty="0"/>
              <a:t>(</a:t>
            </a:r>
            <a:r>
              <a:rPr lang="en-US" altLang="ko-KR" sz="1800" dirty="0"/>
              <a:t>relation</a:t>
            </a:r>
            <a:r>
              <a:rPr lang="en-US" altLang="ko-KR" dirty="0"/>
              <a:t>)</a:t>
            </a:r>
            <a:r>
              <a:rPr lang="ko-KR" altLang="en-US" dirty="0"/>
              <a:t>가 성립</a:t>
            </a:r>
            <a:endParaRPr lang="en-US" altLang="ko-KR" dirty="0"/>
          </a:p>
          <a:p>
            <a:pPr lvl="1"/>
            <a:r>
              <a:rPr lang="ko-KR" altLang="en-US" dirty="0"/>
              <a:t>대부분의 데이터베이스는 </a:t>
            </a:r>
            <a:r>
              <a:rPr lang="ko-KR" altLang="en-US" dirty="0" err="1"/>
              <a:t>관계형</a:t>
            </a:r>
            <a:r>
              <a:rPr lang="ko-KR" altLang="en-US" dirty="0"/>
              <a:t> 데이터베이스</a:t>
            </a:r>
            <a:endParaRPr lang="en-US" altLang="ko-KR" dirty="0"/>
          </a:p>
          <a:p>
            <a:pPr lvl="2"/>
            <a:r>
              <a:rPr lang="ko-KR" altLang="en-US" dirty="0"/>
              <a:t> </a:t>
            </a:r>
            <a:r>
              <a:rPr lang="en-US" altLang="ko-KR" sz="1900" dirty="0"/>
              <a:t>JDBC API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34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 사용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테이블의 모든 데이터 검색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Statement</a:t>
            </a:r>
            <a:r>
              <a:rPr lang="ko-KR" altLang="en-US" dirty="0"/>
              <a:t>의 </a:t>
            </a:r>
            <a:r>
              <a:rPr lang="en-US" altLang="ko-KR" dirty="0" err="1"/>
              <a:t>executeQuery</a:t>
            </a:r>
            <a:r>
              <a:rPr lang="en-US" altLang="ko-KR" dirty="0"/>
              <a:t>()</a:t>
            </a:r>
            <a:r>
              <a:rPr lang="ko-KR" altLang="en-US" dirty="0"/>
              <a:t>는 </a:t>
            </a:r>
            <a:r>
              <a:rPr lang="en-US" altLang="ko-KR" dirty="0"/>
              <a:t>SQL</a:t>
            </a:r>
            <a:r>
              <a:rPr lang="ko-KR" altLang="en-US" dirty="0"/>
              <a:t>문의 실행하여 실행 결과를 넘겨줌</a:t>
            </a:r>
            <a:endParaRPr lang="en-US" altLang="ko-KR" dirty="0"/>
          </a:p>
          <a:p>
            <a:pPr lvl="2"/>
            <a:r>
              <a:rPr lang="ko-KR" altLang="en-US" dirty="0"/>
              <a:t>위의 </a:t>
            </a:r>
            <a:r>
              <a:rPr lang="en-US" altLang="ko-KR" dirty="0"/>
              <a:t>SQL</a:t>
            </a:r>
            <a:r>
              <a:rPr lang="ko-KR" altLang="en-US" dirty="0"/>
              <a:t>문의 </a:t>
            </a:r>
            <a:r>
              <a:rPr lang="en-US" altLang="ko-KR" dirty="0"/>
              <a:t>student </a:t>
            </a:r>
            <a:r>
              <a:rPr lang="ko-KR" altLang="en-US" dirty="0"/>
              <a:t>테이블에서 모든 행의 모든 열을 읽어 결과를</a:t>
            </a:r>
            <a:r>
              <a:rPr lang="en-US" altLang="ko-KR" dirty="0"/>
              <a:t> </a:t>
            </a:r>
            <a:r>
              <a:rPr lang="en-US" altLang="ko-KR" dirty="0" err="1"/>
              <a:t>rs</a:t>
            </a:r>
            <a:r>
              <a:rPr lang="ko-KR" altLang="en-US" dirty="0"/>
              <a:t>에 저장</a:t>
            </a:r>
            <a:endParaRPr lang="en-US" altLang="ko-KR" dirty="0"/>
          </a:p>
          <a:p>
            <a:r>
              <a:rPr lang="ko-KR" altLang="en-US" dirty="0"/>
              <a:t>특정 열만 검색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특정 열만 읽을 경우는 </a:t>
            </a:r>
            <a:r>
              <a:rPr lang="en-US" altLang="ko-KR" dirty="0"/>
              <a:t>select</a:t>
            </a:r>
            <a:r>
              <a:rPr lang="ko-KR" altLang="en-US" dirty="0"/>
              <a:t>문을 이용하여 특정 열의 이름 지정</a:t>
            </a:r>
            <a:endParaRPr lang="en-US" altLang="ko-KR" dirty="0"/>
          </a:p>
          <a:p>
            <a:r>
              <a:rPr lang="ko-KR" altLang="en-US" dirty="0"/>
              <a:t>조건 검색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select</a:t>
            </a:r>
            <a:r>
              <a:rPr lang="ko-KR" altLang="en-US" dirty="0"/>
              <a:t>문에서 </a:t>
            </a:r>
            <a:r>
              <a:rPr lang="en-US" altLang="ko-KR" dirty="0"/>
              <a:t>where</a:t>
            </a:r>
            <a:r>
              <a:rPr lang="ko-KR" altLang="en-US" dirty="0"/>
              <a:t>절을 이용하여 조건에 맞는 데이터 검색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87624" y="1844824"/>
            <a:ext cx="626469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Statement stmt = </a:t>
            </a:r>
            <a:r>
              <a:rPr lang="en-US" altLang="ko-KR" sz="1400" dirty="0" err="1"/>
              <a:t>conn.createStatement</a:t>
            </a:r>
            <a:r>
              <a:rPr lang="en-US" altLang="ko-KR" sz="1400" dirty="0"/>
              <a:t>();</a:t>
            </a:r>
          </a:p>
          <a:p>
            <a:r>
              <a:rPr lang="en-US" altLang="ko-KR" sz="1400" dirty="0" err="1"/>
              <a:t>ResultSet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rs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stmt.executeQuery</a:t>
            </a:r>
            <a:r>
              <a:rPr lang="en-US" altLang="ko-KR" sz="1400" dirty="0"/>
              <a:t>("select * from student");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00944" y="4235896"/>
            <a:ext cx="554461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ResultSet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rs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stmt.executeQuery</a:t>
            </a:r>
            <a:r>
              <a:rPr lang="en-US" altLang="ko-KR" sz="1400" dirty="0"/>
              <a:t>("select name, id from student");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87624" y="5435351"/>
            <a:ext cx="698477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rs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stmt.executeQuery</a:t>
            </a:r>
            <a:r>
              <a:rPr lang="en-US" altLang="ko-KR" sz="1400" dirty="0"/>
              <a:t>("select name, id, dept from student where id='0494013'");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5691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 사용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351840" cy="3708515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검색된 데이터의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/>
            <a:r>
              <a:rPr lang="en-US" altLang="ko-KR" dirty="0"/>
              <a:t>Statement</a:t>
            </a:r>
            <a:r>
              <a:rPr lang="ko-KR" altLang="en-US" dirty="0"/>
              <a:t>객체의 </a:t>
            </a:r>
            <a:r>
              <a:rPr lang="en-US" altLang="ko-KR" dirty="0" err="1"/>
              <a:t>executeQuery</a:t>
            </a:r>
            <a:r>
              <a:rPr lang="en-US" altLang="ko-KR" dirty="0"/>
              <a:t>()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en-US" altLang="ko-KR" dirty="0" err="1"/>
              <a:t>ResultSet</a:t>
            </a:r>
            <a:r>
              <a:rPr lang="en-US" altLang="ko-KR" dirty="0"/>
              <a:t> </a:t>
            </a:r>
            <a:r>
              <a:rPr lang="ko-KR" altLang="en-US" dirty="0"/>
              <a:t>객체 반환</a:t>
            </a:r>
            <a:endParaRPr lang="en-US" altLang="ko-KR" dirty="0"/>
          </a:p>
          <a:p>
            <a:pPr lvl="1"/>
            <a:r>
              <a:rPr lang="en-US" altLang="ko-KR" dirty="0" err="1"/>
              <a:t>ResultSet</a:t>
            </a:r>
            <a:r>
              <a:rPr lang="en-US" altLang="ko-KR" dirty="0"/>
              <a:t> </a:t>
            </a:r>
            <a:r>
              <a:rPr lang="ko-KR" altLang="en-US" dirty="0"/>
              <a:t>인터페이스</a:t>
            </a:r>
            <a:endParaRPr lang="en-US" altLang="ko-KR" dirty="0"/>
          </a:p>
          <a:p>
            <a:pPr lvl="2"/>
            <a:r>
              <a:rPr lang="en-US" altLang="ko-KR" dirty="0"/>
              <a:t>DB</a:t>
            </a:r>
            <a:r>
              <a:rPr lang="ko-KR" altLang="en-US" dirty="0"/>
              <a:t>에서 읽어온 데이터를 추출 및 조작할 수 있는 방법 제공</a:t>
            </a:r>
            <a:endParaRPr lang="en-US" altLang="ko-KR" dirty="0"/>
          </a:p>
          <a:p>
            <a:pPr lvl="1"/>
            <a:r>
              <a:rPr lang="en-US" altLang="ko-KR" dirty="0"/>
              <a:t>next()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ko-KR" altLang="en-US" dirty="0"/>
              <a:t> 다음 행으로 이동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95936" y="1340768"/>
            <a:ext cx="3920698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while (</a:t>
            </a:r>
            <a:r>
              <a:rPr lang="en-US" altLang="ko-KR" sz="1400" dirty="0" err="1"/>
              <a:t>rs.next</a:t>
            </a:r>
            <a:r>
              <a:rPr lang="en-US" altLang="ko-KR" sz="1400" dirty="0"/>
              <a:t>())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rs.getString</a:t>
            </a:r>
            <a:r>
              <a:rPr lang="en-US" altLang="ko-KR" sz="1400" dirty="0"/>
              <a:t>("name"));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rs.getString</a:t>
            </a:r>
            <a:r>
              <a:rPr lang="en-US" altLang="ko-KR" sz="1400" dirty="0"/>
              <a:t>("id"));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rs.getString</a:t>
            </a:r>
            <a:r>
              <a:rPr lang="en-US" altLang="ko-KR" sz="1400" dirty="0"/>
              <a:t>("dept"));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 err="1"/>
              <a:t>rs.close</a:t>
            </a:r>
            <a:r>
              <a:rPr lang="en-US" altLang="ko-KR" sz="1400" dirty="0"/>
              <a:t>();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252015"/>
              </p:ext>
            </p:extLst>
          </p:nvPr>
        </p:nvGraphicFramePr>
        <p:xfrm>
          <a:off x="1763688" y="5088159"/>
          <a:ext cx="3005286" cy="111252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720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3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7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김철수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컴퓨터시스템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1091011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최고봉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멀티미디어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0792012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이기자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컴퓨터공학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0494013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구부러진 연결선 8"/>
          <p:cNvCxnSpPr>
            <a:stCxn id="10" idx="1"/>
          </p:cNvCxnSpPr>
          <p:nvPr/>
        </p:nvCxnSpPr>
        <p:spPr>
          <a:xfrm rot="10800000" flipV="1">
            <a:off x="4716015" y="4777555"/>
            <a:ext cx="1584176" cy="20615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300191" y="4623666"/>
            <a:ext cx="113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next() : true</a:t>
            </a:r>
            <a:endParaRPr lang="ko-KR" altLang="en-US" sz="1400" dirty="0"/>
          </a:p>
        </p:txBody>
      </p:sp>
      <p:cxnSp>
        <p:nvCxnSpPr>
          <p:cNvPr id="13" name="구부러진 연결선 12"/>
          <p:cNvCxnSpPr>
            <a:stCxn id="14" idx="1"/>
          </p:cNvCxnSpPr>
          <p:nvPr/>
        </p:nvCxnSpPr>
        <p:spPr>
          <a:xfrm rot="10800000" flipV="1">
            <a:off x="4788023" y="5025228"/>
            <a:ext cx="1571114" cy="21544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359137" y="4871339"/>
            <a:ext cx="1237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next() : true</a:t>
            </a:r>
            <a:endParaRPr lang="ko-KR" altLang="en-US" sz="1400" dirty="0"/>
          </a:p>
        </p:txBody>
      </p:sp>
      <p:cxnSp>
        <p:nvCxnSpPr>
          <p:cNvPr id="16" name="구부러진 연결선 15"/>
          <p:cNvCxnSpPr>
            <a:stCxn id="17" idx="1"/>
          </p:cNvCxnSpPr>
          <p:nvPr/>
        </p:nvCxnSpPr>
        <p:spPr>
          <a:xfrm rot="10800000" flipV="1">
            <a:off x="4788024" y="5385267"/>
            <a:ext cx="1571114" cy="21544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359138" y="5231378"/>
            <a:ext cx="1237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next() : true</a:t>
            </a:r>
            <a:endParaRPr lang="ko-KR" altLang="en-US" sz="1400" dirty="0"/>
          </a:p>
        </p:txBody>
      </p:sp>
      <p:cxnSp>
        <p:nvCxnSpPr>
          <p:cNvPr id="18" name="구부러진 연결선 17"/>
          <p:cNvCxnSpPr>
            <a:stCxn id="19" idx="1"/>
          </p:cNvCxnSpPr>
          <p:nvPr/>
        </p:nvCxnSpPr>
        <p:spPr>
          <a:xfrm rot="10800000" flipV="1">
            <a:off x="4788024" y="5745307"/>
            <a:ext cx="1571114" cy="21544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59138" y="5591418"/>
            <a:ext cx="1237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next() : true</a:t>
            </a:r>
            <a:endParaRPr lang="ko-KR" altLang="en-US" sz="1400" dirty="0"/>
          </a:p>
        </p:txBody>
      </p:sp>
      <p:cxnSp>
        <p:nvCxnSpPr>
          <p:cNvPr id="20" name="구부러진 연결선 19"/>
          <p:cNvCxnSpPr/>
          <p:nvPr/>
        </p:nvCxnSpPr>
        <p:spPr>
          <a:xfrm rot="10800000" flipV="1">
            <a:off x="4788033" y="6033339"/>
            <a:ext cx="1571105" cy="21544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359137" y="5899195"/>
            <a:ext cx="1309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next() : false</a:t>
            </a:r>
            <a:endParaRPr lang="ko-KR" altLang="en-US" sz="1400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3135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16-2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데이터 검색과 출력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71472" y="1285860"/>
            <a:ext cx="82153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앞서 생성한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sampledb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student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테이블의 모든 데이터를 출력하고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특별히 이름이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"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이기자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"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인 학생</a:t>
            </a: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데이터를 출력하는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5576" y="1976519"/>
            <a:ext cx="7526640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import java.io.*;</a:t>
            </a:r>
          </a:p>
          <a:p>
            <a:r>
              <a:rPr lang="en-US" altLang="ko-KR" sz="1200" dirty="0"/>
              <a:t>import </a:t>
            </a:r>
            <a:r>
              <a:rPr lang="en-US" altLang="ko-KR" sz="1200" dirty="0" err="1"/>
              <a:t>java.sql</a:t>
            </a:r>
            <a:r>
              <a:rPr lang="en-US" altLang="ko-KR" sz="1200" dirty="0"/>
              <a:t>.*;</a:t>
            </a:r>
          </a:p>
          <a:p>
            <a:endParaRPr lang="en-US" altLang="ko-KR" sz="1200" dirty="0"/>
          </a:p>
          <a:p>
            <a:pPr defTabSz="180000"/>
            <a:r>
              <a:rPr lang="en-US" altLang="ko-KR" sz="1200" dirty="0"/>
              <a:t>public class JDBC_Ex2 {</a:t>
            </a:r>
          </a:p>
          <a:p>
            <a:pPr defTabSz="180000"/>
            <a:r>
              <a:rPr lang="en-US" altLang="ko-KR" sz="1200" dirty="0"/>
              <a:t>	public static void main 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Connection conn;</a:t>
            </a:r>
          </a:p>
          <a:p>
            <a:pPr defTabSz="180000"/>
            <a:r>
              <a:rPr lang="en-US" altLang="ko-KR" sz="1200" dirty="0"/>
              <a:t>		Statement </a:t>
            </a:r>
            <a:r>
              <a:rPr lang="en-US" altLang="ko-KR" sz="1200" dirty="0" err="1"/>
              <a:t>stmt</a:t>
            </a:r>
            <a:r>
              <a:rPr lang="en-US" altLang="ko-KR" sz="1200" dirty="0"/>
              <a:t> = null;</a:t>
            </a:r>
          </a:p>
          <a:p>
            <a:pPr defTabSz="180000"/>
            <a:r>
              <a:rPr lang="en-US" altLang="ko-KR" sz="1200" dirty="0"/>
              <a:t>		try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Class.forName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com.mysql.jdbc.Driver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	conn = </a:t>
            </a:r>
            <a:r>
              <a:rPr lang="en-US" altLang="ko-KR" sz="1200" dirty="0" err="1"/>
              <a:t>DriverManager.getConnection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jdbc:mysql</a:t>
            </a:r>
            <a:r>
              <a:rPr lang="en-US" altLang="ko-KR" sz="1200" dirty="0"/>
              <a:t>://localhost:3306/</a:t>
            </a:r>
            <a:r>
              <a:rPr lang="en-US" altLang="ko-KR" sz="1200" dirty="0" err="1"/>
              <a:t>sampledb</a:t>
            </a:r>
            <a:r>
              <a:rPr lang="en-US" altLang="ko-KR" sz="1200" dirty="0"/>
              <a:t>", "root","");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("DB </a:t>
            </a:r>
            <a:r>
              <a:rPr lang="ko-KR" altLang="en-US" sz="1200" dirty="0"/>
              <a:t>연결 완료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stmt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conn.createStatement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ResultSet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srs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stmt.executeQuery</a:t>
            </a:r>
            <a:r>
              <a:rPr lang="en-US" altLang="ko-KR" sz="1200" dirty="0"/>
              <a:t>("select * from student");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printData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srs</a:t>
            </a:r>
            <a:r>
              <a:rPr lang="en-US" altLang="ko-KR" sz="1200" dirty="0"/>
              <a:t>, "name", "id", "</a:t>
            </a:r>
            <a:r>
              <a:rPr lang="en-US" altLang="ko-KR" sz="1200" dirty="0" err="1"/>
              <a:t>dept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srs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stmt.executeQuery</a:t>
            </a:r>
            <a:r>
              <a:rPr lang="en-US" altLang="ko-KR" sz="1200" dirty="0"/>
              <a:t>("select name, id, </a:t>
            </a:r>
            <a:r>
              <a:rPr lang="en-US" altLang="ko-KR" sz="1200" dirty="0" err="1"/>
              <a:t>dept</a:t>
            </a:r>
            <a:r>
              <a:rPr lang="en-US" altLang="ko-KR" sz="1200" dirty="0"/>
              <a:t> from student where name='</a:t>
            </a:r>
            <a:r>
              <a:rPr lang="ko-KR" altLang="en-US" sz="1200" dirty="0"/>
              <a:t>이기자</a:t>
            </a:r>
            <a:r>
              <a:rPr lang="en-US" altLang="ko-KR" sz="1200" dirty="0"/>
              <a:t>'"); 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printData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srs</a:t>
            </a:r>
            <a:r>
              <a:rPr lang="en-US" altLang="ko-KR" sz="1200" dirty="0"/>
              <a:t>, "name", "id", "</a:t>
            </a:r>
            <a:r>
              <a:rPr lang="en-US" altLang="ko-KR" sz="1200" dirty="0" err="1"/>
              <a:t>dept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} catch (</a:t>
            </a:r>
            <a:r>
              <a:rPr lang="en-US" altLang="ko-KR" sz="1200" dirty="0" err="1"/>
              <a:t>ClassNotFoundException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("JDBC </a:t>
            </a:r>
            <a:r>
              <a:rPr lang="ko-KR" altLang="en-US" sz="1200" dirty="0"/>
              <a:t>드라이버 로드 에러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} catch (</a:t>
            </a:r>
            <a:r>
              <a:rPr lang="en-US" altLang="ko-KR" sz="1200" dirty="0" err="1"/>
              <a:t>SQLException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("SQL </a:t>
            </a:r>
            <a:r>
              <a:rPr lang="ko-KR" altLang="en-US" sz="1200" dirty="0"/>
              <a:t>실행 에러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286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16-2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데이터 검색과 출력</a:t>
            </a:r>
            <a:r>
              <a:rPr lang="en-US" altLang="ko-KR" dirty="0"/>
              <a:t>(</a:t>
            </a:r>
            <a:r>
              <a:rPr lang="ko-KR" altLang="en-US" dirty="0"/>
              <a:t>소스 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8484" y="1700808"/>
            <a:ext cx="7782055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100" dirty="0"/>
              <a:t>	private static void </a:t>
            </a:r>
            <a:r>
              <a:rPr lang="en-US" altLang="ko-KR" sz="1100" dirty="0" err="1"/>
              <a:t>printData</a:t>
            </a:r>
            <a:r>
              <a:rPr lang="en-US" altLang="ko-KR" sz="1100" dirty="0"/>
              <a:t>(</a:t>
            </a:r>
            <a:r>
              <a:rPr lang="en-US" altLang="ko-KR" sz="1100" dirty="0" err="1"/>
              <a:t>ResultSet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srs</a:t>
            </a:r>
            <a:r>
              <a:rPr lang="en-US" altLang="ko-KR" sz="1100" dirty="0"/>
              <a:t>, String col1, String col2, String col3)</a:t>
            </a:r>
          </a:p>
          <a:p>
            <a:pPr defTabSz="180000"/>
            <a:r>
              <a:rPr lang="en-US" altLang="ko-KR" sz="1100" dirty="0"/>
              <a:t>			 throws </a:t>
            </a:r>
            <a:r>
              <a:rPr lang="en-US" altLang="ko-KR" sz="1100" dirty="0" err="1"/>
              <a:t>SQLException</a:t>
            </a:r>
            <a:r>
              <a:rPr lang="en-US" altLang="ko-KR" sz="1100" dirty="0"/>
              <a:t> {</a:t>
            </a:r>
          </a:p>
          <a:p>
            <a:pPr defTabSz="180000"/>
            <a:r>
              <a:rPr lang="en-US" altLang="ko-KR" sz="1100" dirty="0"/>
              <a:t>		while (</a:t>
            </a:r>
            <a:r>
              <a:rPr lang="en-US" altLang="ko-KR" sz="1100" dirty="0" err="1"/>
              <a:t>srs.next</a:t>
            </a:r>
            <a:r>
              <a:rPr lang="en-US" altLang="ko-KR" sz="1100" dirty="0"/>
              <a:t>()) {</a:t>
            </a:r>
          </a:p>
          <a:p>
            <a:pPr defTabSz="180000"/>
            <a:r>
              <a:rPr lang="en-US" altLang="ko-KR" sz="1100" dirty="0"/>
              <a:t>			if (!col1.equals(“”))</a:t>
            </a:r>
          </a:p>
          <a:p>
            <a:pPr defTabSz="180000"/>
            <a:r>
              <a:rPr lang="en-US" altLang="ko-KR" sz="1100" dirty="0"/>
              <a:t>				</a:t>
            </a:r>
            <a:r>
              <a:rPr lang="en-US" altLang="ko-KR" sz="1100" dirty="0" err="1"/>
              <a:t>System.out.print</a:t>
            </a:r>
            <a:r>
              <a:rPr lang="en-US" altLang="ko-KR" sz="1100" dirty="0"/>
              <a:t>(</a:t>
            </a:r>
            <a:r>
              <a:rPr lang="en-US" altLang="ko-KR" sz="1100" dirty="0" err="1"/>
              <a:t>srs.getString</a:t>
            </a:r>
            <a:r>
              <a:rPr lang="en-US" altLang="ko-KR" sz="1100" dirty="0"/>
              <a:t>("name"));</a:t>
            </a:r>
          </a:p>
          <a:p>
            <a:pPr defTabSz="180000"/>
            <a:r>
              <a:rPr lang="en-US" altLang="ko-KR" sz="1100" dirty="0"/>
              <a:t>			if ((!col2.equals(“”))</a:t>
            </a:r>
          </a:p>
          <a:p>
            <a:pPr defTabSz="180000"/>
            <a:r>
              <a:rPr lang="en-US" altLang="ko-KR" sz="1100" dirty="0"/>
              <a:t>				</a:t>
            </a:r>
            <a:r>
              <a:rPr lang="en-US" altLang="ko-KR" sz="1100" dirty="0" err="1"/>
              <a:t>System.out.print</a:t>
            </a:r>
            <a:r>
              <a:rPr lang="en-US" altLang="ko-KR" sz="1100" dirty="0"/>
              <a:t>("\t|\t" + </a:t>
            </a:r>
            <a:r>
              <a:rPr lang="en-US" altLang="ko-KR" sz="1100" dirty="0" err="1"/>
              <a:t>srs.getString</a:t>
            </a:r>
            <a:r>
              <a:rPr lang="en-US" altLang="ko-KR" sz="1100" dirty="0"/>
              <a:t>("id"));</a:t>
            </a:r>
          </a:p>
          <a:p>
            <a:pPr defTabSz="180000"/>
            <a:r>
              <a:rPr lang="en-US" altLang="ko-KR" sz="1100" dirty="0"/>
              <a:t>			if ((!col3.equals(“”))</a:t>
            </a:r>
          </a:p>
          <a:p>
            <a:pPr defTabSz="180000"/>
            <a:r>
              <a:rPr lang="en-US" altLang="ko-KR" sz="1100" dirty="0"/>
              <a:t>		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("\t|\t" + </a:t>
            </a:r>
            <a:r>
              <a:rPr lang="en-US" altLang="ko-KR" sz="1100" dirty="0" err="1"/>
              <a:t>srs.getString</a:t>
            </a:r>
            <a:r>
              <a:rPr lang="en-US" altLang="ko-KR" sz="1100" dirty="0"/>
              <a:t>("</a:t>
            </a:r>
            <a:r>
              <a:rPr lang="en-US" altLang="ko-KR" sz="1100" dirty="0" err="1"/>
              <a:t>dept</a:t>
            </a:r>
            <a:r>
              <a:rPr lang="en-US" altLang="ko-KR" sz="1100" dirty="0"/>
              <a:t>"));</a:t>
            </a:r>
          </a:p>
          <a:p>
            <a:pPr defTabSz="180000"/>
            <a:r>
              <a:rPr lang="en-US" altLang="ko-KR" sz="1100" dirty="0"/>
              <a:t>			else </a:t>
            </a:r>
          </a:p>
          <a:p>
            <a:pPr defTabSz="180000"/>
            <a:r>
              <a:rPr lang="en-US" altLang="ko-KR" sz="1100" dirty="0"/>
              <a:t>		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/>
              <a:t>		}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}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91235" y="4365104"/>
            <a:ext cx="7779304" cy="769441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en-US" altLang="ko-KR" sz="1100" dirty="0"/>
              <a:t>DB </a:t>
            </a:r>
            <a:r>
              <a:rPr lang="ko-KR" altLang="en-US" sz="1100" dirty="0"/>
              <a:t>연결 완료</a:t>
            </a:r>
          </a:p>
          <a:p>
            <a:r>
              <a:rPr lang="ko-KR" altLang="en-US" sz="1100" dirty="0"/>
              <a:t>이기자 </a:t>
            </a:r>
            <a:r>
              <a:rPr lang="en-US" altLang="ko-KR" sz="1100" dirty="0"/>
              <a:t>| 0494013 | </a:t>
            </a:r>
            <a:r>
              <a:rPr lang="ko-KR" altLang="en-US" sz="1100" dirty="0"/>
              <a:t>컴퓨터공학</a:t>
            </a:r>
          </a:p>
          <a:p>
            <a:r>
              <a:rPr lang="ko-KR" altLang="en-US" sz="1100" dirty="0"/>
              <a:t>김철수 </a:t>
            </a:r>
            <a:r>
              <a:rPr lang="en-US" altLang="ko-KR" sz="1100" dirty="0"/>
              <a:t>| 1091011 | </a:t>
            </a:r>
            <a:r>
              <a:rPr lang="ko-KR" altLang="en-US" sz="1100" dirty="0"/>
              <a:t>컴퓨터시스템</a:t>
            </a:r>
          </a:p>
          <a:p>
            <a:r>
              <a:rPr lang="ko-KR" altLang="en-US" sz="1100" dirty="0"/>
              <a:t>이기자 </a:t>
            </a:r>
            <a:r>
              <a:rPr lang="en-US" altLang="ko-KR" sz="1100" dirty="0"/>
              <a:t>| 0494013 | </a:t>
            </a:r>
            <a:r>
              <a:rPr lang="ko-KR" altLang="en-US" sz="1100" dirty="0"/>
              <a:t>컴퓨터공학</a:t>
            </a:r>
          </a:p>
        </p:txBody>
      </p:sp>
    </p:spTree>
    <p:extLst>
      <p:ext uri="{BB962C8B-B14F-4D97-AF65-F5344CB8AC3E}">
        <p14:creationId xmlns:p14="http://schemas.microsoft.com/office/powerpoint/2010/main" val="15853226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데이터의 변경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레코드 추가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DB</a:t>
            </a:r>
            <a:r>
              <a:rPr lang="ko-KR" altLang="en-US" dirty="0"/>
              <a:t>에 변경을 가하는 조작은 </a:t>
            </a:r>
            <a:r>
              <a:rPr lang="en-US" altLang="ko-KR" dirty="0" err="1"/>
              <a:t>executeUpdate</a:t>
            </a:r>
            <a:r>
              <a:rPr lang="en-US" altLang="ko-KR" dirty="0"/>
              <a:t>() </a:t>
            </a:r>
            <a:r>
              <a:rPr lang="ko-KR" altLang="en-US" dirty="0" err="1"/>
              <a:t>메소드</a:t>
            </a:r>
            <a:r>
              <a:rPr lang="ko-KR" altLang="en-US" dirty="0"/>
              <a:t> 사용</a:t>
            </a:r>
            <a:endParaRPr lang="en-US" altLang="ko-KR" dirty="0"/>
          </a:p>
          <a:p>
            <a:pPr lvl="1"/>
            <a:r>
              <a:rPr lang="en-US" altLang="ko-KR" dirty="0"/>
              <a:t>SQL</a:t>
            </a:r>
            <a:r>
              <a:rPr lang="ko-KR" altLang="en-US" dirty="0"/>
              <a:t>문 수행으로 영향을 받은 행의 개수 반환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 수정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레코드삭제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59632" y="1775718"/>
            <a:ext cx="648072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stmt.executeUpdate</a:t>
            </a:r>
            <a:r>
              <a:rPr lang="en-US" altLang="ko-KR" sz="1400" dirty="0"/>
              <a:t>("insert into student (name, id, </a:t>
            </a:r>
            <a:r>
              <a:rPr lang="en-US" altLang="ko-KR" sz="1400" dirty="0" err="1"/>
              <a:t>dept</a:t>
            </a:r>
            <a:r>
              <a:rPr lang="en-US" altLang="ko-KR" sz="1400" dirty="0"/>
              <a:t>) values('</a:t>
            </a:r>
            <a:r>
              <a:rPr lang="ko-KR" altLang="en-US" sz="1400" dirty="0"/>
              <a:t>아무개</a:t>
            </a:r>
            <a:r>
              <a:rPr lang="en-US" altLang="ko-KR" sz="1400" dirty="0"/>
              <a:t>',</a:t>
            </a:r>
          </a:p>
          <a:p>
            <a:r>
              <a:rPr lang="en-US" altLang="ko-KR" sz="1400" dirty="0"/>
              <a:t>			'0893012', '</a:t>
            </a:r>
            <a:r>
              <a:rPr lang="ko-KR" altLang="en-US" sz="1400" dirty="0"/>
              <a:t>컴퓨터공학</a:t>
            </a:r>
            <a:r>
              <a:rPr lang="en-US" altLang="ko-KR" sz="1400" dirty="0"/>
              <a:t>');");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32539" y="4293096"/>
            <a:ext cx="648072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stmt.executeUpdate</a:t>
            </a:r>
            <a:r>
              <a:rPr lang="en-US" altLang="ko-KR" sz="1400" dirty="0"/>
              <a:t>("update student set id='0189011' where name='</a:t>
            </a:r>
            <a:r>
              <a:rPr lang="ko-KR" altLang="en-US" sz="1400" dirty="0"/>
              <a:t>아무개</a:t>
            </a:r>
            <a:r>
              <a:rPr lang="en-US" altLang="ko-KR" sz="1400" dirty="0"/>
              <a:t>'");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29915" y="5589240"/>
            <a:ext cx="6483343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stmt.executeUpdate</a:t>
            </a:r>
            <a:r>
              <a:rPr lang="en-US" altLang="ko-KR" sz="1400" dirty="0"/>
              <a:t>("delete from student where name='</a:t>
            </a:r>
            <a:r>
              <a:rPr lang="ko-KR" altLang="en-US" sz="1400" dirty="0"/>
              <a:t>아무개</a:t>
            </a:r>
            <a:r>
              <a:rPr lang="en-US" altLang="ko-KR" sz="1400" dirty="0"/>
              <a:t>'");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0640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16-3 : </a:t>
            </a:r>
            <a:r>
              <a:rPr lang="ko-KR" altLang="en-US" dirty="0"/>
              <a:t>데이터의 변경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24675" y="1258052"/>
            <a:ext cx="81439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앞서 생성한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sampledb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student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테이블에 새로운 학생 정보를 추가하고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새로 생성된 학생의 정보를 수정한 후에 다시 삭제하는 코드를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데이터가 변경될 때마다 모든 테이블의 내용을 출력하도록 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4130" y="2006545"/>
            <a:ext cx="8712366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100" dirty="0"/>
              <a:t>import java.io.*;</a:t>
            </a:r>
          </a:p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java.sql</a:t>
            </a:r>
            <a:r>
              <a:rPr lang="en-US" altLang="ko-KR" sz="1100" dirty="0"/>
              <a:t>.*;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public class JDBC_Ex3 {</a:t>
            </a:r>
          </a:p>
          <a:p>
            <a:pPr defTabSz="180000"/>
            <a:r>
              <a:rPr lang="en-US" altLang="ko-KR" sz="1100" dirty="0"/>
              <a:t>	public static void main (String[]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pPr defTabSz="180000"/>
            <a:r>
              <a:rPr lang="en-US" altLang="ko-KR" sz="1100" dirty="0"/>
              <a:t>		Connection conn;</a:t>
            </a:r>
          </a:p>
          <a:p>
            <a:pPr defTabSz="180000"/>
            <a:r>
              <a:rPr lang="en-US" altLang="ko-KR" sz="1100" dirty="0"/>
              <a:t>		Statement </a:t>
            </a:r>
            <a:r>
              <a:rPr lang="en-US" altLang="ko-KR" sz="1100" dirty="0" err="1"/>
              <a:t>stmt</a:t>
            </a:r>
            <a:r>
              <a:rPr lang="en-US" altLang="ko-KR" sz="1100" dirty="0"/>
              <a:t> = null;</a:t>
            </a:r>
          </a:p>
          <a:p>
            <a:pPr defTabSz="180000"/>
            <a:r>
              <a:rPr lang="en-US" altLang="ko-KR" sz="1100" dirty="0"/>
              <a:t>		try {</a:t>
            </a:r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dirty="0" err="1"/>
              <a:t>Class.forName</a:t>
            </a:r>
            <a:r>
              <a:rPr lang="en-US" altLang="ko-KR" sz="1100" dirty="0"/>
              <a:t>("</a:t>
            </a:r>
            <a:r>
              <a:rPr lang="en-US" altLang="ko-KR" sz="1100" dirty="0" err="1"/>
              <a:t>com.mysql.jdbc.Driver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/>
              <a:t>			conn = </a:t>
            </a:r>
            <a:r>
              <a:rPr lang="en-US" altLang="ko-KR" sz="1100" dirty="0" err="1"/>
              <a:t>DriverManager.getConnection</a:t>
            </a:r>
            <a:r>
              <a:rPr lang="en-US" altLang="ko-KR" sz="1100" dirty="0"/>
              <a:t>("</a:t>
            </a:r>
            <a:r>
              <a:rPr lang="en-US" altLang="ko-KR" sz="1100" dirty="0" err="1"/>
              <a:t>jdbc:mysql</a:t>
            </a:r>
            <a:r>
              <a:rPr lang="en-US" altLang="ko-KR" sz="1100" dirty="0"/>
              <a:t>://localhost:3306/</a:t>
            </a:r>
            <a:r>
              <a:rPr lang="en-US" altLang="ko-KR" sz="1100" dirty="0" err="1"/>
              <a:t>sampledb</a:t>
            </a:r>
            <a:r>
              <a:rPr lang="en-US" altLang="ko-KR" sz="1100" dirty="0"/>
              <a:t>", "root","");</a:t>
            </a:r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("DB </a:t>
            </a:r>
            <a:r>
              <a:rPr lang="ko-KR" altLang="en-US" sz="1100" dirty="0"/>
              <a:t>연결 완료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dirty="0" err="1"/>
              <a:t>stmt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conn.createStatement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/>
              <a:t> 			stmt.exe </a:t>
            </a:r>
            <a:r>
              <a:rPr lang="en-US" altLang="ko-KR" sz="1100" dirty="0" err="1"/>
              <a:t>cuteUpdate</a:t>
            </a:r>
            <a:r>
              <a:rPr lang="en-US" altLang="ko-KR" sz="1100" dirty="0"/>
              <a:t>("insert into student (name, id, </a:t>
            </a:r>
            <a:r>
              <a:rPr lang="en-US" altLang="ko-KR" sz="1100" dirty="0" err="1"/>
              <a:t>dept</a:t>
            </a:r>
            <a:r>
              <a:rPr lang="en-US" altLang="ko-KR" sz="1100" dirty="0"/>
              <a:t>) values('</a:t>
            </a:r>
            <a:r>
              <a:rPr lang="ko-KR" altLang="en-US" sz="1100" dirty="0"/>
              <a:t>아무개</a:t>
            </a:r>
            <a:r>
              <a:rPr lang="en-US" altLang="ko-KR" sz="1100" dirty="0"/>
              <a:t>', '0893012', '</a:t>
            </a:r>
            <a:r>
              <a:rPr lang="ko-KR" altLang="en-US" sz="1100" dirty="0"/>
              <a:t>컴퓨터공학</a:t>
            </a:r>
            <a:r>
              <a:rPr lang="en-US" altLang="ko-KR" sz="1100" dirty="0"/>
              <a:t>');");</a:t>
            </a:r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dirty="0" err="1"/>
              <a:t>printTable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stmt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dirty="0" err="1"/>
              <a:t>stmt.executeUpdate</a:t>
            </a:r>
            <a:r>
              <a:rPr lang="en-US" altLang="ko-KR" sz="1100" dirty="0"/>
              <a:t>( "update student set id='0189011' where name='</a:t>
            </a:r>
            <a:r>
              <a:rPr lang="ko-KR" altLang="en-US" sz="1100" dirty="0"/>
              <a:t>아무개</a:t>
            </a:r>
            <a:r>
              <a:rPr lang="en-US" altLang="ko-KR" sz="1100" dirty="0"/>
              <a:t>'");</a:t>
            </a:r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dirty="0" err="1"/>
              <a:t>printTable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stmt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dirty="0" err="1"/>
              <a:t>stmt.executeUpdate</a:t>
            </a:r>
            <a:r>
              <a:rPr lang="en-US" altLang="ko-KR" sz="1100" dirty="0"/>
              <a:t>("delete from student where name='</a:t>
            </a:r>
            <a:r>
              <a:rPr lang="ko-KR" altLang="en-US" sz="1100" dirty="0"/>
              <a:t>아무개</a:t>
            </a:r>
            <a:r>
              <a:rPr lang="en-US" altLang="ko-KR" sz="1100" dirty="0"/>
              <a:t>'");</a:t>
            </a:r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dirty="0" err="1"/>
              <a:t>printTable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stmt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/>
              <a:t>		} catch (</a:t>
            </a:r>
            <a:r>
              <a:rPr lang="en-US" altLang="ko-KR" sz="1100" dirty="0" err="1"/>
              <a:t>ClassNotFoundException</a:t>
            </a:r>
            <a:r>
              <a:rPr lang="en-US" altLang="ko-KR" sz="1100" dirty="0"/>
              <a:t> e) {</a:t>
            </a:r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("JDBC </a:t>
            </a:r>
            <a:r>
              <a:rPr lang="ko-KR" altLang="en-US" sz="1100" dirty="0"/>
              <a:t>드라이버 로드 에러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/>
              <a:t>		} catch (</a:t>
            </a:r>
            <a:r>
              <a:rPr lang="en-US" altLang="ko-KR" sz="1100" dirty="0" err="1"/>
              <a:t>SQLException</a:t>
            </a:r>
            <a:r>
              <a:rPr lang="en-US" altLang="ko-KR" sz="1100" dirty="0"/>
              <a:t> e) {</a:t>
            </a:r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("SQL </a:t>
            </a:r>
            <a:r>
              <a:rPr lang="ko-KR" altLang="en-US" sz="1100" dirty="0"/>
              <a:t>실행 에러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/>
              <a:t>		} </a:t>
            </a:r>
          </a:p>
          <a:p>
            <a:pPr defTabSz="180000"/>
            <a:r>
              <a:rPr lang="en-US" altLang="ko-KR" sz="1100" dirty="0"/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1636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16-3 : </a:t>
            </a:r>
            <a:r>
              <a:rPr lang="ko-KR" altLang="en-US" dirty="0"/>
              <a:t>데이터의 변경</a:t>
            </a:r>
            <a:r>
              <a:rPr lang="en-US" altLang="ko-KR" dirty="0"/>
              <a:t>(</a:t>
            </a:r>
            <a:r>
              <a:rPr lang="ko-KR" altLang="en-US" dirty="0"/>
              <a:t>소스 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6369" y="1340768"/>
            <a:ext cx="7236296" cy="16158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100" dirty="0"/>
              <a:t>private static void </a:t>
            </a:r>
            <a:r>
              <a:rPr lang="en-US" altLang="ko-KR" sz="1100" dirty="0" err="1"/>
              <a:t>printTable</a:t>
            </a:r>
            <a:r>
              <a:rPr lang="en-US" altLang="ko-KR" sz="1100" dirty="0"/>
              <a:t>(Statement </a:t>
            </a:r>
            <a:r>
              <a:rPr lang="en-US" altLang="ko-KR" sz="1100" dirty="0" err="1"/>
              <a:t>stmt</a:t>
            </a:r>
            <a:r>
              <a:rPr lang="en-US" altLang="ko-KR" sz="1100" dirty="0"/>
              <a:t>) throws </a:t>
            </a:r>
            <a:r>
              <a:rPr lang="en-US" altLang="ko-KR" sz="1100" dirty="0" err="1"/>
              <a:t>SQLException</a:t>
            </a:r>
            <a:r>
              <a:rPr lang="en-US" altLang="ko-KR" sz="1100" dirty="0"/>
              <a:t> {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ResultSet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srs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stmt.executeQuery</a:t>
            </a:r>
            <a:r>
              <a:rPr lang="en-US" altLang="ko-KR" sz="1100" dirty="0"/>
              <a:t>("select * from student");</a:t>
            </a:r>
          </a:p>
          <a:p>
            <a:pPr defTabSz="180000"/>
            <a:r>
              <a:rPr lang="en-US" altLang="ko-KR" sz="1100" dirty="0"/>
              <a:t>		while (</a:t>
            </a:r>
            <a:r>
              <a:rPr lang="en-US" altLang="ko-KR" sz="1100" dirty="0" err="1"/>
              <a:t>srs.next</a:t>
            </a:r>
            <a:r>
              <a:rPr lang="en-US" altLang="ko-KR" sz="1100" dirty="0"/>
              <a:t>()) {</a:t>
            </a:r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dirty="0" err="1"/>
              <a:t>System.out.print</a:t>
            </a:r>
            <a:r>
              <a:rPr lang="en-US" altLang="ko-KR" sz="1100" dirty="0"/>
              <a:t>(</a:t>
            </a:r>
            <a:r>
              <a:rPr lang="en-US" altLang="ko-KR" sz="1100" dirty="0" err="1"/>
              <a:t>srs.getString</a:t>
            </a:r>
            <a:r>
              <a:rPr lang="en-US" altLang="ko-KR" sz="1100" dirty="0"/>
              <a:t>("name"));</a:t>
            </a:r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dirty="0" err="1"/>
              <a:t>System.out.print</a:t>
            </a:r>
            <a:r>
              <a:rPr lang="en-US" altLang="ko-KR" sz="1100" dirty="0"/>
              <a:t>("\t|\t" + </a:t>
            </a:r>
            <a:r>
              <a:rPr lang="en-US" altLang="ko-KR" sz="1100" dirty="0" err="1"/>
              <a:t>srs.getString</a:t>
            </a:r>
            <a:r>
              <a:rPr lang="en-US" altLang="ko-KR" sz="1100" dirty="0"/>
              <a:t>("id"));</a:t>
            </a:r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("\t|\t" + </a:t>
            </a:r>
            <a:r>
              <a:rPr lang="en-US" altLang="ko-KR" sz="1100" dirty="0" err="1"/>
              <a:t>srs.getString</a:t>
            </a:r>
            <a:r>
              <a:rPr lang="en-US" altLang="ko-KR" sz="1100" dirty="0"/>
              <a:t>("</a:t>
            </a:r>
            <a:r>
              <a:rPr lang="en-US" altLang="ko-KR" sz="1100" dirty="0" err="1"/>
              <a:t>dept</a:t>
            </a:r>
            <a:r>
              <a:rPr lang="en-US" altLang="ko-KR" sz="1100" dirty="0"/>
              <a:t>"));</a:t>
            </a:r>
          </a:p>
          <a:p>
            <a:pPr defTabSz="180000"/>
            <a:r>
              <a:rPr lang="en-US" altLang="ko-KR" sz="1100" dirty="0"/>
              <a:t>		}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}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24675" y="3068960"/>
            <a:ext cx="7317990" cy="1615827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DB </a:t>
            </a:r>
            <a:r>
              <a:rPr lang="ko-KR" altLang="en-US" sz="1100" dirty="0">
                <a:latin typeface="YDVYGOStd12"/>
              </a:rPr>
              <a:t>연결 완료</a:t>
            </a:r>
          </a:p>
          <a:p>
            <a:r>
              <a:rPr lang="ko-KR" altLang="en-US" sz="1100" dirty="0">
                <a:latin typeface="YDVYGOStd12"/>
              </a:rPr>
              <a:t>이기자 </a:t>
            </a:r>
            <a:r>
              <a:rPr lang="en-US" altLang="ko-KR" sz="1100" dirty="0">
                <a:latin typeface="Consolas" panose="020B0609020204030204" pitchFamily="49" charset="0"/>
              </a:rPr>
              <a:t>| 0494013 | </a:t>
            </a:r>
            <a:r>
              <a:rPr lang="ko-KR" altLang="en-US" sz="1100" dirty="0">
                <a:latin typeface="YDVYGOStd12"/>
              </a:rPr>
              <a:t>컴퓨터공학</a:t>
            </a:r>
          </a:p>
          <a:p>
            <a:r>
              <a:rPr lang="ko-KR" altLang="en-US" sz="1100" dirty="0">
                <a:latin typeface="YDVYGOStd12"/>
              </a:rPr>
              <a:t>아무개 </a:t>
            </a:r>
            <a:r>
              <a:rPr lang="en-US" altLang="ko-KR" sz="1100" dirty="0">
                <a:latin typeface="Consolas" panose="020B0609020204030204" pitchFamily="49" charset="0"/>
              </a:rPr>
              <a:t>| 0893012 | </a:t>
            </a:r>
            <a:r>
              <a:rPr lang="ko-KR" altLang="en-US" sz="1100" dirty="0">
                <a:latin typeface="YDVYGOStd12"/>
              </a:rPr>
              <a:t>컴퓨터공학</a:t>
            </a:r>
          </a:p>
          <a:p>
            <a:r>
              <a:rPr lang="ko-KR" altLang="en-US" sz="1100" dirty="0">
                <a:latin typeface="YDVYGOStd12"/>
              </a:rPr>
              <a:t>김철수 </a:t>
            </a:r>
            <a:r>
              <a:rPr lang="en-US" altLang="ko-KR" sz="1100" dirty="0">
                <a:latin typeface="Consolas" panose="020B0609020204030204" pitchFamily="49" charset="0"/>
              </a:rPr>
              <a:t>| 1091011 | </a:t>
            </a:r>
            <a:r>
              <a:rPr lang="ko-KR" altLang="en-US" sz="1100" dirty="0">
                <a:latin typeface="YDVYGOStd12"/>
              </a:rPr>
              <a:t>컴퓨터시스템</a:t>
            </a:r>
          </a:p>
          <a:p>
            <a:r>
              <a:rPr lang="ko-KR" altLang="en-US" sz="1100" dirty="0">
                <a:latin typeface="YDVYGOStd12"/>
              </a:rPr>
              <a:t>아무개 </a:t>
            </a:r>
            <a:r>
              <a:rPr lang="en-US" altLang="ko-KR" sz="1100" dirty="0">
                <a:latin typeface="Consolas" panose="020B0609020204030204" pitchFamily="49" charset="0"/>
              </a:rPr>
              <a:t>| 0189011 | </a:t>
            </a:r>
            <a:r>
              <a:rPr lang="ko-KR" altLang="en-US" sz="1100" dirty="0">
                <a:latin typeface="YDVYGOStd12"/>
              </a:rPr>
              <a:t>컴퓨터공학</a:t>
            </a:r>
          </a:p>
          <a:p>
            <a:r>
              <a:rPr lang="ko-KR" altLang="en-US" sz="1100" dirty="0">
                <a:latin typeface="YDVYGOStd12"/>
              </a:rPr>
              <a:t>이기자 </a:t>
            </a:r>
            <a:r>
              <a:rPr lang="en-US" altLang="ko-KR" sz="1100" dirty="0">
                <a:latin typeface="Consolas" panose="020B0609020204030204" pitchFamily="49" charset="0"/>
              </a:rPr>
              <a:t>| 0494013 | </a:t>
            </a:r>
            <a:r>
              <a:rPr lang="ko-KR" altLang="en-US" sz="1100" dirty="0">
                <a:latin typeface="YDVYGOStd12"/>
              </a:rPr>
              <a:t>컴퓨터공학</a:t>
            </a:r>
          </a:p>
          <a:p>
            <a:r>
              <a:rPr lang="ko-KR" altLang="en-US" sz="1100" dirty="0">
                <a:latin typeface="YDVYGOStd12"/>
              </a:rPr>
              <a:t>김철수 </a:t>
            </a:r>
            <a:r>
              <a:rPr lang="en-US" altLang="ko-KR" sz="1100" dirty="0">
                <a:latin typeface="Consolas" panose="020B0609020204030204" pitchFamily="49" charset="0"/>
              </a:rPr>
              <a:t>| 1091011 | </a:t>
            </a:r>
            <a:r>
              <a:rPr lang="ko-KR" altLang="en-US" sz="1100" dirty="0">
                <a:latin typeface="YDVYGOStd12"/>
              </a:rPr>
              <a:t>컴퓨터시스템</a:t>
            </a:r>
          </a:p>
          <a:p>
            <a:r>
              <a:rPr lang="ko-KR" altLang="en-US" sz="1100" dirty="0">
                <a:latin typeface="YDVYGOStd12"/>
              </a:rPr>
              <a:t>이기자 </a:t>
            </a:r>
            <a:r>
              <a:rPr lang="en-US" altLang="ko-KR" sz="1100" dirty="0">
                <a:latin typeface="Consolas" panose="020B0609020204030204" pitchFamily="49" charset="0"/>
              </a:rPr>
              <a:t>| 0494013 | </a:t>
            </a:r>
            <a:r>
              <a:rPr lang="ko-KR" altLang="en-US" sz="1100" dirty="0">
                <a:latin typeface="YDVYGOStd12"/>
              </a:rPr>
              <a:t>컴퓨터공학</a:t>
            </a:r>
          </a:p>
          <a:p>
            <a:r>
              <a:rPr lang="ko-KR" altLang="en-US" sz="1100" dirty="0">
                <a:latin typeface="YDVYGOStd12"/>
              </a:rPr>
              <a:t>김철수 </a:t>
            </a:r>
            <a:r>
              <a:rPr lang="en-US" altLang="ko-KR" sz="1100" dirty="0">
                <a:latin typeface="Consolas" panose="020B0609020204030204" pitchFamily="49" charset="0"/>
              </a:rPr>
              <a:t>| 1091011 | </a:t>
            </a:r>
            <a:r>
              <a:rPr lang="ko-KR" altLang="en-US" sz="1100" dirty="0">
                <a:latin typeface="YDVYGOStd12"/>
              </a:rPr>
              <a:t>컴퓨터시스템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45529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겍체지향</a:t>
            </a:r>
            <a:r>
              <a:rPr lang="ko-KR" altLang="en-US" dirty="0"/>
              <a:t> 데이터베이스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객체지향 데이터 베이스</a:t>
            </a:r>
            <a:endParaRPr lang="en-US" altLang="ko-KR" dirty="0"/>
          </a:p>
          <a:p>
            <a:pPr lvl="1"/>
            <a:r>
              <a:rPr lang="ko-KR" altLang="en-US" dirty="0"/>
              <a:t>객체 지향 프로그래밍에 사용</a:t>
            </a:r>
            <a:endParaRPr lang="en-US" altLang="ko-KR" dirty="0"/>
          </a:p>
          <a:p>
            <a:pPr lvl="1"/>
            <a:r>
              <a:rPr lang="ko-KR" altLang="en-US" dirty="0"/>
              <a:t>정보를 객체의 형태로 표현</a:t>
            </a:r>
            <a:endParaRPr lang="en-US" altLang="ko-KR" dirty="0"/>
          </a:p>
          <a:p>
            <a:pPr lvl="1"/>
            <a:r>
              <a:rPr lang="ko-KR" altLang="en-US" dirty="0"/>
              <a:t>오브젝트 데이터베이스</a:t>
            </a:r>
            <a:r>
              <a:rPr lang="en-US" altLang="ko-KR" dirty="0"/>
              <a:t>(</a:t>
            </a:r>
            <a:r>
              <a:rPr lang="en-US" altLang="ko-KR" sz="2000" dirty="0"/>
              <a:t>object database</a:t>
            </a:r>
            <a:r>
              <a:rPr lang="en-US" altLang="ko-KR" dirty="0"/>
              <a:t>)</a:t>
            </a:r>
            <a:r>
              <a:rPr lang="ko-KR" altLang="en-US" dirty="0"/>
              <a:t>라고도 부름</a:t>
            </a:r>
            <a:endParaRPr lang="en-US" altLang="ko-KR" dirty="0"/>
          </a:p>
          <a:p>
            <a:pPr lvl="1"/>
            <a:r>
              <a:rPr lang="ko-KR" altLang="en-US" dirty="0"/>
              <a:t>객체 모델이 그대로 데이터베이스에도 적용되므로 응용프로그램의 객체 모델과 데이터베이스의 모델이 부합됨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890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</a:t>
            </a:r>
            <a:r>
              <a:rPr lang="ko-KR" altLang="en-US" dirty="0"/>
              <a:t>과 </a:t>
            </a:r>
            <a:r>
              <a:rPr lang="en-US" altLang="ko-KR" dirty="0"/>
              <a:t>JDBC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SQL(Structured Query Language)</a:t>
            </a:r>
          </a:p>
          <a:p>
            <a:pPr lvl="1"/>
            <a:r>
              <a:rPr lang="ko-KR" altLang="en-US" dirty="0" err="1"/>
              <a:t>관계형</a:t>
            </a:r>
            <a:r>
              <a:rPr lang="ko-KR" altLang="en-US" dirty="0"/>
              <a:t> 데이터베이스 관리 시스템에서 사용</a:t>
            </a:r>
            <a:endParaRPr lang="en-US" altLang="ko-KR" dirty="0"/>
          </a:p>
          <a:p>
            <a:pPr lvl="1"/>
            <a:r>
              <a:rPr lang="ko-KR" altLang="en-US" dirty="0"/>
              <a:t>데이터베이스 스키마 생성</a:t>
            </a:r>
            <a:r>
              <a:rPr lang="en-US" altLang="ko-KR" dirty="0"/>
              <a:t>, </a:t>
            </a:r>
            <a:r>
              <a:rPr lang="ko-KR" altLang="en-US" dirty="0"/>
              <a:t>자료의 검색</a:t>
            </a:r>
            <a:r>
              <a:rPr lang="en-US" altLang="ko-KR" dirty="0"/>
              <a:t>,</a:t>
            </a:r>
            <a:r>
              <a:rPr lang="ko-KR" altLang="en-US" dirty="0"/>
              <a:t> 관리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그리고 데이터베이스 객체 접근 관리를 위해 고안된 언어</a:t>
            </a:r>
            <a:endParaRPr lang="en-US" altLang="ko-KR" dirty="0"/>
          </a:p>
          <a:p>
            <a:pPr lvl="1"/>
            <a:r>
              <a:rPr lang="ko-KR" altLang="en-US" dirty="0"/>
              <a:t>데이터베이스로부터 정보를 추출하거나 갱신하기 위한 표준 대화식 프로그래밍 언어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다수의 데이터베이스 관련 프로그램들이 </a:t>
            </a:r>
            <a:r>
              <a:rPr lang="en-US" altLang="ko-KR" dirty="0"/>
              <a:t>SQL</a:t>
            </a:r>
            <a:r>
              <a:rPr lang="ko-KR" altLang="en-US" dirty="0"/>
              <a:t>을 표준으로 채택</a:t>
            </a:r>
            <a:endParaRPr lang="en-US" altLang="ko-KR" dirty="0"/>
          </a:p>
          <a:p>
            <a:r>
              <a:rPr lang="en-US" altLang="ko-KR" dirty="0"/>
              <a:t>JDBC (Java </a:t>
            </a:r>
            <a:r>
              <a:rPr lang="en-US" altLang="ko-KR" dirty="0" err="1"/>
              <a:t>DataBase</a:t>
            </a:r>
            <a:r>
              <a:rPr lang="en-US" altLang="ko-KR" dirty="0"/>
              <a:t> Connectivity)</a:t>
            </a:r>
          </a:p>
          <a:p>
            <a:pPr lvl="1"/>
            <a:r>
              <a:rPr lang="ko-KR" altLang="en-US" dirty="0" err="1"/>
              <a:t>관계형</a:t>
            </a:r>
            <a:r>
              <a:rPr lang="en-US" altLang="ko-KR" dirty="0"/>
              <a:t> </a:t>
            </a:r>
            <a:r>
              <a:rPr lang="ko-KR" altLang="en-US" dirty="0"/>
              <a:t>데이터베이스에 저장된 데이터를 접근 및 조작할 수 있게 하는 </a:t>
            </a:r>
            <a:r>
              <a:rPr lang="en-US" altLang="ko-KR" dirty="0"/>
              <a:t>API</a:t>
            </a:r>
          </a:p>
          <a:p>
            <a:pPr lvl="1"/>
            <a:r>
              <a:rPr lang="ko-KR" altLang="en-US" dirty="0"/>
              <a:t>다양한 </a:t>
            </a:r>
            <a:r>
              <a:rPr lang="en-US" altLang="ko-KR" dirty="0"/>
              <a:t>DBMS</a:t>
            </a:r>
            <a:r>
              <a:rPr lang="ko-KR" altLang="en-US" dirty="0"/>
              <a:t>에 대해 일관된 </a:t>
            </a:r>
            <a:r>
              <a:rPr lang="en-US" altLang="ko-KR" dirty="0"/>
              <a:t>API</a:t>
            </a:r>
            <a:r>
              <a:rPr lang="ko-KR" altLang="en-US" dirty="0"/>
              <a:t>로 데이터베이스 연결</a:t>
            </a:r>
            <a:r>
              <a:rPr lang="en-US" altLang="ko-KR" dirty="0"/>
              <a:t>, </a:t>
            </a:r>
            <a:r>
              <a:rPr lang="ko-KR" altLang="en-US" dirty="0"/>
              <a:t>검색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관리 등을 할 수 있게 함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054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JDBC </a:t>
            </a:r>
            <a:r>
              <a:rPr lang="ko-KR" altLang="en-US" dirty="0"/>
              <a:t>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42844" y="4857760"/>
            <a:ext cx="8798043" cy="1595576"/>
          </a:xfrm>
        </p:spPr>
        <p:txBody>
          <a:bodyPr>
            <a:normAutofit fontScale="62500" lnSpcReduction="20000"/>
          </a:bodyPr>
          <a:lstStyle/>
          <a:p>
            <a:r>
              <a:rPr lang="en-US" altLang="ko-KR" dirty="0"/>
              <a:t>JDBC </a:t>
            </a:r>
            <a:r>
              <a:rPr lang="ko-KR" altLang="en-US" dirty="0"/>
              <a:t>드라이버 매니저 </a:t>
            </a:r>
            <a:endParaRPr lang="en-US" altLang="ko-KR" dirty="0"/>
          </a:p>
          <a:p>
            <a:pPr lvl="1"/>
            <a:r>
              <a:rPr lang="ko-KR" altLang="en-US" dirty="0"/>
              <a:t>자바 </a:t>
            </a:r>
            <a:r>
              <a:rPr lang="en-US" altLang="ko-KR" dirty="0"/>
              <a:t>API</a:t>
            </a:r>
            <a:r>
              <a:rPr lang="ko-KR" altLang="en-US" dirty="0"/>
              <a:t>에서 지원하며 </a:t>
            </a:r>
            <a:r>
              <a:rPr lang="en-US" altLang="ko-KR" dirty="0"/>
              <a:t>DBMS</a:t>
            </a:r>
            <a:r>
              <a:rPr lang="ko-KR" altLang="en-US" dirty="0"/>
              <a:t>를 접근할 수 있는 </a:t>
            </a:r>
            <a:r>
              <a:rPr lang="en-US" altLang="ko-KR" dirty="0"/>
              <a:t>JDBC </a:t>
            </a:r>
            <a:r>
              <a:rPr lang="ko-KR" altLang="en-US" dirty="0"/>
              <a:t>드라이버 로드</a:t>
            </a:r>
          </a:p>
          <a:p>
            <a:r>
              <a:rPr lang="en-US" altLang="ko-KR" dirty="0"/>
              <a:t>JDBC </a:t>
            </a:r>
            <a:r>
              <a:rPr lang="ko-KR" altLang="en-US" dirty="0"/>
              <a:t>드라이버</a:t>
            </a:r>
            <a:endParaRPr lang="en-US" altLang="ko-KR" dirty="0"/>
          </a:p>
          <a:p>
            <a:pPr lvl="1"/>
            <a:r>
              <a:rPr lang="en-US" altLang="ko-KR" dirty="0"/>
              <a:t>DBMS</a:t>
            </a:r>
            <a:r>
              <a:rPr lang="ko-KR" altLang="en-US" dirty="0"/>
              <a:t>마다 고유한 </a:t>
            </a:r>
            <a:r>
              <a:rPr lang="en-US" altLang="ko-KR" dirty="0"/>
              <a:t>JDBC </a:t>
            </a:r>
            <a:r>
              <a:rPr lang="ko-KR" altLang="en-US" dirty="0"/>
              <a:t>드라이버 제공</a:t>
            </a:r>
            <a:r>
              <a:rPr lang="en-US" altLang="ko-KR" dirty="0"/>
              <a:t>, JDBC </a:t>
            </a:r>
            <a:r>
              <a:rPr lang="ko-KR" altLang="en-US" dirty="0"/>
              <a:t>드라이버와 </a:t>
            </a:r>
            <a:r>
              <a:rPr lang="en-US" altLang="ko-KR" dirty="0"/>
              <a:t>DBMS</a:t>
            </a:r>
            <a:r>
              <a:rPr lang="ko-KR" altLang="en-US" dirty="0"/>
              <a:t>는 전용 프로토콜로 데이터베이스 처리</a:t>
            </a:r>
          </a:p>
          <a:p>
            <a:r>
              <a:rPr lang="en-US" altLang="ko-KR" dirty="0"/>
              <a:t>DBMS</a:t>
            </a:r>
          </a:p>
          <a:p>
            <a:pPr lvl="1"/>
            <a:r>
              <a:rPr lang="ko-KR" altLang="en-US" dirty="0"/>
              <a:t>데이터베이스 관리 시스템</a:t>
            </a:r>
            <a:r>
              <a:rPr lang="en-US" altLang="ko-KR" dirty="0"/>
              <a:t>.</a:t>
            </a:r>
            <a:r>
              <a:rPr lang="ko-KR" altLang="en-US" dirty="0"/>
              <a:t> 데이터베이스 생성</a:t>
            </a:r>
            <a:r>
              <a:rPr lang="en-US" altLang="ko-KR" dirty="0"/>
              <a:t>·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데이터 생성</a:t>
            </a:r>
            <a:r>
              <a:rPr lang="en-US" altLang="ko-KR" dirty="0"/>
              <a:t>·</a:t>
            </a:r>
            <a:r>
              <a:rPr lang="ko-KR" altLang="en-US" dirty="0"/>
              <a:t>검색</a:t>
            </a:r>
            <a:r>
              <a:rPr lang="en-US" altLang="ko-KR" dirty="0"/>
              <a:t>·</a:t>
            </a:r>
            <a:r>
              <a:rPr lang="ko-KR" altLang="en-US" dirty="0"/>
              <a:t>삭제 등 전담 소프트웨어 시스템</a:t>
            </a:r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40768"/>
            <a:ext cx="7539756" cy="3385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9514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서버 설치 </a:t>
            </a:r>
            <a:r>
              <a:rPr lang="en-US" altLang="ko-KR" dirty="0"/>
              <a:t>: 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821362"/>
            <a:ext cx="5112568" cy="47133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529048" y="1421252"/>
            <a:ext cx="57518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다운로드 사이트 </a:t>
            </a:r>
            <a:r>
              <a:rPr lang="en-US" altLang="ko-KR" dirty="0">
                <a:latin typeface="+mj-ea"/>
                <a:ea typeface="+mj-ea"/>
              </a:rPr>
              <a:t>: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http</a:t>
            </a:r>
            <a:r>
              <a:rPr lang="en-US" altLang="ko-KR" sz="2000" dirty="0">
                <a:latin typeface="+mj-ea"/>
                <a:ea typeface="+mj-ea"/>
              </a:rPr>
              <a:t>://</a:t>
            </a:r>
            <a:r>
              <a:rPr lang="en-US" altLang="ko-KR" dirty="0">
                <a:latin typeface="+mj-ea"/>
                <a:ea typeface="+mj-ea"/>
              </a:rPr>
              <a:t>www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  <a:r>
              <a:rPr lang="en-US" altLang="ko-KR" dirty="0">
                <a:latin typeface="+mj-ea"/>
                <a:ea typeface="+mj-ea"/>
              </a:rPr>
              <a:t>mysql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  <a:r>
              <a:rPr lang="en-US" altLang="ko-KR" dirty="0">
                <a:latin typeface="+mj-ea"/>
                <a:ea typeface="+mj-ea"/>
              </a:rPr>
              <a:t>com</a:t>
            </a:r>
            <a:r>
              <a:rPr lang="en-US" altLang="ko-KR" sz="2000" dirty="0">
                <a:latin typeface="+mj-ea"/>
                <a:ea typeface="+mj-ea"/>
              </a:rPr>
              <a:t>/</a:t>
            </a:r>
            <a:r>
              <a:rPr lang="en-US" altLang="ko-KR" dirty="0">
                <a:latin typeface="+mj-ea"/>
                <a:ea typeface="+mj-ea"/>
              </a:rPr>
              <a:t>downloads</a:t>
            </a:r>
            <a:r>
              <a:rPr lang="en-US" altLang="ko-KR" sz="2000" dirty="0">
                <a:latin typeface="+mj-ea"/>
                <a:ea typeface="+mj-ea"/>
              </a:rPr>
              <a:t>/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56837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371" y="1340768"/>
            <a:ext cx="5347594" cy="49520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플랫폼 선택 후 다운로드</a:t>
            </a:r>
          </a:p>
        </p:txBody>
      </p:sp>
      <p:sp>
        <p:nvSpPr>
          <p:cNvPr id="5" name="타원 4"/>
          <p:cNvSpPr/>
          <p:nvPr/>
        </p:nvSpPr>
        <p:spPr>
          <a:xfrm>
            <a:off x="2815877" y="3002584"/>
            <a:ext cx="1440160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32101" y="2714552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플랫폼 선택</a:t>
            </a:r>
          </a:p>
        </p:txBody>
      </p:sp>
      <p:cxnSp>
        <p:nvCxnSpPr>
          <p:cNvPr id="8" name="구부러진 연결선 7"/>
          <p:cNvCxnSpPr>
            <a:stCxn id="6" idx="1"/>
            <a:endCxn id="5" idx="6"/>
          </p:cNvCxnSpPr>
          <p:nvPr/>
        </p:nvCxnSpPr>
        <p:spPr>
          <a:xfrm rot="10800000" flipV="1">
            <a:off x="4256037" y="2868440"/>
            <a:ext cx="576064" cy="278159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2987824" y="5651376"/>
            <a:ext cx="792088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03648" y="5013176"/>
            <a:ext cx="954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다운로드</a:t>
            </a:r>
            <a:r>
              <a:rPr lang="en-US" altLang="ko-KR" sz="1400" dirty="0"/>
              <a:t>!</a:t>
            </a:r>
            <a:endParaRPr lang="ko-KR" altLang="en-US" sz="1400" dirty="0"/>
          </a:p>
        </p:txBody>
      </p:sp>
      <p:cxnSp>
        <p:nvCxnSpPr>
          <p:cNvPr id="12" name="구부러진 연결선 11"/>
          <p:cNvCxnSpPr>
            <a:stCxn id="11" idx="2"/>
          </p:cNvCxnSpPr>
          <p:nvPr/>
        </p:nvCxnSpPr>
        <p:spPr>
          <a:xfrm rot="16200000" flipH="1">
            <a:off x="2193773" y="5007882"/>
            <a:ext cx="480980" cy="110712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0225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2737</TotalTime>
  <Words>1558</Words>
  <Application>Microsoft Office PowerPoint</Application>
  <PresentationFormat>화면 슬라이드 쇼(4:3)</PresentationFormat>
  <Paragraphs>457</Paragraphs>
  <Slides>46</Slides>
  <Notes>46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6" baseType="lpstr">
      <vt:lpstr>HY얕은샘물M</vt:lpstr>
      <vt:lpstr>YDVYGOStd12</vt:lpstr>
      <vt:lpstr>YDVYMjOStd12</vt:lpstr>
      <vt:lpstr>맑은 고딕</vt:lpstr>
      <vt:lpstr>휴먼편지체</vt:lpstr>
      <vt:lpstr>Consolas</vt:lpstr>
      <vt:lpstr>Tw Cen MT</vt:lpstr>
      <vt:lpstr>Wingdings</vt:lpstr>
      <vt:lpstr>Wingdings 2</vt:lpstr>
      <vt:lpstr>가을</vt:lpstr>
      <vt:lpstr>PowerPoint 프레젠테이션</vt:lpstr>
      <vt:lpstr>데이터베이스의 개념</vt:lpstr>
      <vt:lpstr>기업 내의 데이터베이스 사례</vt:lpstr>
      <vt:lpstr>관계형 데이터베이스 구조</vt:lpstr>
      <vt:lpstr>겍체지향 데이터베이스</vt:lpstr>
      <vt:lpstr>SQL과 JDBC</vt:lpstr>
      <vt:lpstr>JDBC 구조</vt:lpstr>
      <vt:lpstr>MySQL 서버 설치 : </vt:lpstr>
      <vt:lpstr>플랫폼 선택 후 다운로드</vt:lpstr>
      <vt:lpstr>Custom 타입으로 설치</vt:lpstr>
      <vt:lpstr>설치 항목 선택</vt:lpstr>
      <vt:lpstr>MySQL 서버 설정</vt:lpstr>
      <vt:lpstr>MySQL 서버의 루트 계정 암호 설정</vt:lpstr>
      <vt:lpstr>MySQL 서버를 윈도우 서비스로 등록</vt:lpstr>
      <vt:lpstr>설정 적용</vt:lpstr>
      <vt:lpstr>설치 완료</vt:lpstr>
      <vt:lpstr>MySQL Workbench를 이용한  데이터베이스 활용</vt:lpstr>
      <vt:lpstr>MySQL 서버 실행</vt:lpstr>
      <vt:lpstr>서버 접속</vt:lpstr>
      <vt:lpstr>스키마 생성</vt:lpstr>
      <vt:lpstr>스키마 생성 화면</vt:lpstr>
      <vt:lpstr>테이블 생성</vt:lpstr>
      <vt:lpstr>테이블 생성</vt:lpstr>
      <vt:lpstr>테이블 생성 결과</vt:lpstr>
      <vt:lpstr>레코드 추가</vt:lpstr>
      <vt:lpstr>레코드 추가 사례</vt:lpstr>
      <vt:lpstr>데이터 검색</vt:lpstr>
      <vt:lpstr>select 명령을 이용한 데이터 검색</vt:lpstr>
      <vt:lpstr>데이터 수정</vt:lpstr>
      <vt:lpstr>데이터 수정</vt:lpstr>
      <vt:lpstr>update 명령을 이용한 데이터 수정</vt:lpstr>
      <vt:lpstr>레코드 삭제</vt:lpstr>
      <vt:lpstr>delete 명령을 이용한 레코드 삭제</vt:lpstr>
      <vt:lpstr>자바의 JDBC 프로그래밍</vt:lpstr>
      <vt:lpstr>JDBC 프로그래밍</vt:lpstr>
      <vt:lpstr>자바 응용프로그램과 JDBC의 연결</vt:lpstr>
      <vt:lpstr>예제 16-1 : sampledb의 데이터베이스 연결하는 JDBC 프로그램 작성</vt:lpstr>
      <vt:lpstr>데이터베이스 사용</vt:lpstr>
      <vt:lpstr>데이터베이스 사용</vt:lpstr>
      <vt:lpstr>데이터베이스 사용(1)</vt:lpstr>
      <vt:lpstr>데이터베이스 사용(2)</vt:lpstr>
      <vt:lpstr>예제 16-2 : 데이터 검색과 출력</vt:lpstr>
      <vt:lpstr>예제 16-2 : 데이터 검색과 출력(소스 계속)</vt:lpstr>
      <vt:lpstr>데이터의 변경</vt:lpstr>
      <vt:lpstr>예제 16-3 : 데이터의 변경</vt:lpstr>
      <vt:lpstr>예제 16-3 : 데이터의 변경(소스 계속)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Hyosoo Kim</cp:lastModifiedBy>
  <cp:revision>175</cp:revision>
  <dcterms:created xsi:type="dcterms:W3CDTF">2011-08-27T14:53:28Z</dcterms:created>
  <dcterms:modified xsi:type="dcterms:W3CDTF">2017-08-14T05:12:38Z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hyokim@microsoft.com</vt:lpwstr>
  </property>
  <property fmtid="{D5CDD505-2E9C-101B-9397-08002B2CF9AE}" pid="6" name="MSIP_Label_f42aa342-8706-4288-bd11-ebb85995028c_SetDate">
    <vt:lpwstr>2017-08-14T14:08:53.7133543+09:00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